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422" r:id="rId3"/>
    <p:sldId id="423" r:id="rId4"/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F158-735E-23DF-4049-92CF16D99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EA373-1E97-4633-FA17-62D1C3D8D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F5BBD-699A-79FB-88CF-BB14EED9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B2910-2B9B-DE2E-6B25-6A55B33B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231A-7C9A-4E7F-9A06-68D158A08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0563-B41E-4F39-5B21-44C1EAC2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417E3-D04C-DC89-A271-B86F4858C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6CA76-4F04-3638-534F-58F74E3C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E0689-5726-AC76-A9FB-94160941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2A1F1-F5ED-CE46-0154-B0047745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53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F8FD3-4053-EDF2-823A-B2BD6E726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2AAF73-B6BE-2BF8-B073-F902F7484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F218D-EB3C-09D9-022A-908A4CB4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EE10E-D7E9-45BD-ABFF-281157E79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1A4100-0944-649E-1ED0-A6C23C7E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64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D3D7-E25A-977A-8F65-041BCB87E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EE18-4B1F-1093-4F37-8DFE59901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E34D7-832C-5ECF-2FCC-C8BECD78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F1070-C804-4B5A-DBFA-D7EB68DB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61986-F12B-EF2C-2C13-D3DA15F55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2648-221E-F235-B7AA-8786822B2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0D48D-D727-35A1-F370-5F29D2968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1BCF4-49F8-715F-B5E5-BE6B88BF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B3B1A-9FE7-8704-B1AC-B9C3AB538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22A79-B168-CE4E-404E-8355B02D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91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7294-36D4-4F3D-499A-DA8E72F4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D341D-526F-011D-A553-9CFF13BD2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CDC82-6232-B9D8-FA62-898249A31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FD071-D426-1083-E9A1-A95BD18A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560AA-08F6-25A8-94A4-40F7C35F7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0957E-7954-523C-AEB0-FEDA1F18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86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42F4B-DAB5-3A25-00FC-F40B3F85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F8D08-DA40-1829-43EF-BEC11C54D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3C3F5-763B-34E1-5972-83C8D28E1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92EEC-7B02-138A-1DA6-81213C024B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812C7-26B8-B8C3-A400-AD812BB23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6AA4A-DEF9-C12B-A8E0-69820CFF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6E9EC-249B-4D70-E49C-310F8F63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57F44B-EB10-613E-4F72-7EDD8725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FFBE-CE79-01BF-11B8-B129532E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38052-F983-FFC9-A8AF-2A523772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E6DB9E-A2A9-5B6E-AEAE-4F1CAF23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21533-4206-14DD-07E5-4FDDA9F53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5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8369F-5373-BE68-8B84-E95192D6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FA4A5-6070-789C-52BA-BF0EE667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BA67C-C892-75F0-109B-6F19CEC5F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07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62B8-FB2D-BC9D-16B4-804876C66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580E9-009E-CB4D-13FA-0DE82AF1A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38903-95E2-310B-F83D-06B9ADCC5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E65F62-7704-47B9-4C61-2B5C3B06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7D4F6-D10A-A114-12EF-A1D4833E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94491-A10A-DBD6-580A-429325FB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B457-F4E6-652B-E228-6E0C98A56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D88824-9E92-157A-6196-3F4D18CA4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4A712-EA3B-9399-EBDD-C5AE85914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28CB5-E0C5-0EEF-0A1E-6C420494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9933C-C855-6B90-1E1C-BA33AC85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CC321-A07F-AC5D-F925-A2F87EB9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5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84D01A-77AF-E258-7814-869BC1BE1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80782-2AC2-4993-7D16-CD719983C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CB595-4932-62A7-C5A1-48FFD0D09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806A6-781C-45A4-B377-4A15D5C97992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8693E-8BFA-54CA-79B3-D812AA3D7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1FF80-08E7-B1B9-C88D-590AC85BE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46C69-1067-4511-9DAC-02E045490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6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mystorageaccount.blob.core.windows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4317" y="2300442"/>
            <a:ext cx="4155440" cy="1789315"/>
          </a:xfrm>
          <a:prstGeom prst="rect">
            <a:avLst/>
          </a:prstGeom>
        </p:spPr>
        <p:txBody>
          <a:bodyPr vert="horz" wrap="square" lIns="0" tIns="23029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813"/>
              </a:spcBef>
            </a:pPr>
            <a:r>
              <a:rPr sz="6733" spc="-152" dirty="0">
                <a:solidFill>
                  <a:srgbClr val="F1F1F1"/>
                </a:solidFill>
                <a:latin typeface="Tahoma"/>
                <a:cs typeface="Tahoma"/>
              </a:rPr>
              <a:t>AZ-900</a:t>
            </a:r>
            <a:endParaRPr sz="6733">
              <a:latin typeface="Tahoma"/>
              <a:cs typeface="Tahoma"/>
            </a:endParaRPr>
          </a:p>
          <a:p>
            <a:pPr marL="16933">
              <a:lnSpc>
                <a:spcPct val="100000"/>
              </a:lnSpc>
              <a:spcBef>
                <a:spcPts val="713"/>
              </a:spcBef>
            </a:pPr>
            <a:r>
              <a:rPr sz="2800" spc="-407" dirty="0">
                <a:solidFill>
                  <a:srgbClr val="F1F1F1"/>
                </a:solidFill>
                <a:latin typeface="Tahoma"/>
                <a:cs typeface="Tahoma"/>
              </a:rPr>
              <a:t>M</a:t>
            </a:r>
            <a:r>
              <a:rPr sz="2800" spc="-87" dirty="0">
                <a:solidFill>
                  <a:srgbClr val="F1F1F1"/>
                </a:solidFill>
                <a:latin typeface="Tahoma"/>
                <a:cs typeface="Tahoma"/>
              </a:rPr>
              <a:t>ic</a:t>
            </a:r>
            <a:r>
              <a:rPr sz="2800" spc="-80" dirty="0">
                <a:solidFill>
                  <a:srgbClr val="F1F1F1"/>
                </a:solidFill>
                <a:latin typeface="Tahoma"/>
                <a:cs typeface="Tahoma"/>
              </a:rPr>
              <a:t>r</a:t>
            </a:r>
            <a:r>
              <a:rPr sz="2800" spc="-152" dirty="0">
                <a:solidFill>
                  <a:srgbClr val="F1F1F1"/>
                </a:solidFill>
                <a:latin typeface="Tahoma"/>
                <a:cs typeface="Tahoma"/>
              </a:rPr>
              <a:t>oso</a:t>
            </a:r>
            <a:r>
              <a:rPr sz="2800" spc="-87" dirty="0">
                <a:solidFill>
                  <a:srgbClr val="F1F1F1"/>
                </a:solidFill>
                <a:latin typeface="Tahoma"/>
                <a:cs typeface="Tahoma"/>
              </a:rPr>
              <a:t>f</a:t>
            </a:r>
            <a:r>
              <a:rPr sz="2800" spc="40" dirty="0">
                <a:solidFill>
                  <a:srgbClr val="F1F1F1"/>
                </a:solidFill>
                <a:latin typeface="Tahoma"/>
                <a:cs typeface="Tahoma"/>
              </a:rPr>
              <a:t>t</a:t>
            </a:r>
            <a:r>
              <a:rPr sz="2800" spc="-272" dirty="0">
                <a:solidFill>
                  <a:srgbClr val="F1F1F1"/>
                </a:solidFill>
                <a:latin typeface="Tahoma"/>
                <a:cs typeface="Tahoma"/>
              </a:rPr>
              <a:t> </a:t>
            </a:r>
            <a:r>
              <a:rPr sz="2800" spc="-247" dirty="0">
                <a:solidFill>
                  <a:srgbClr val="F1F1F1"/>
                </a:solidFill>
                <a:latin typeface="Tahoma"/>
                <a:cs typeface="Tahoma"/>
              </a:rPr>
              <a:t>Azu</a:t>
            </a:r>
            <a:r>
              <a:rPr sz="2800" spc="-173" dirty="0">
                <a:solidFill>
                  <a:srgbClr val="F1F1F1"/>
                </a:solidFill>
                <a:latin typeface="Tahoma"/>
                <a:cs typeface="Tahoma"/>
              </a:rPr>
              <a:t>r</a:t>
            </a:r>
            <a:r>
              <a:rPr sz="2800" spc="-240" dirty="0">
                <a:solidFill>
                  <a:srgbClr val="F1F1F1"/>
                </a:solidFill>
                <a:latin typeface="Tahoma"/>
                <a:cs typeface="Tahoma"/>
              </a:rPr>
              <a:t>e</a:t>
            </a:r>
            <a:r>
              <a:rPr sz="2800" spc="-227" dirty="0">
                <a:solidFill>
                  <a:srgbClr val="F1F1F1"/>
                </a:solidFill>
                <a:latin typeface="Tahoma"/>
                <a:cs typeface="Tahoma"/>
              </a:rPr>
              <a:t> </a:t>
            </a:r>
            <a:r>
              <a:rPr sz="2800" spc="-253" dirty="0">
                <a:solidFill>
                  <a:srgbClr val="F1F1F1"/>
                </a:solidFill>
                <a:latin typeface="Tahoma"/>
                <a:cs typeface="Tahoma"/>
              </a:rPr>
              <a:t>Fundame</a:t>
            </a:r>
            <a:r>
              <a:rPr sz="2800" spc="-233" dirty="0">
                <a:solidFill>
                  <a:srgbClr val="F1F1F1"/>
                </a:solidFill>
                <a:latin typeface="Tahoma"/>
                <a:cs typeface="Tahoma"/>
              </a:rPr>
              <a:t>n</a:t>
            </a:r>
            <a:r>
              <a:rPr sz="2800" spc="-40" dirty="0">
                <a:solidFill>
                  <a:srgbClr val="F1F1F1"/>
                </a:solidFill>
                <a:latin typeface="Tahoma"/>
                <a:cs typeface="Tahoma"/>
              </a:rPr>
              <a:t>tals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6431" y="1420367"/>
            <a:ext cx="3441191" cy="54345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Computer binary code background">
            <a:extLst>
              <a:ext uri="{FF2B5EF4-FFF2-40B4-BE49-F238E27FC236}">
                <a16:creationId xmlns:a16="http://schemas.microsoft.com/office/drawing/2014/main" id="{30B864FD-BA05-7000-AE0F-ACD40055F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959" b="64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8578" algn="ctr"/>
            <a:r>
              <a:rPr lang="en-US" sz="6000" spc="80">
                <a:solidFill>
                  <a:srgbClr val="FFFFFF"/>
                </a:solidFill>
              </a:rPr>
              <a:t>A</a:t>
            </a:r>
            <a:r>
              <a:rPr lang="en-US" sz="6000" spc="-227">
                <a:solidFill>
                  <a:srgbClr val="FFFFFF"/>
                </a:solidFill>
              </a:rPr>
              <a:t>zu</a:t>
            </a:r>
            <a:r>
              <a:rPr lang="en-US" sz="6000" spc="-293">
                <a:solidFill>
                  <a:srgbClr val="FFFFFF"/>
                </a:solidFill>
              </a:rPr>
              <a:t>r</a:t>
            </a:r>
            <a:r>
              <a:rPr lang="en-US" sz="6000" spc="-387">
                <a:solidFill>
                  <a:srgbClr val="FFFFFF"/>
                </a:solidFill>
              </a:rPr>
              <a:t>e</a:t>
            </a:r>
            <a:r>
              <a:rPr lang="en-US" sz="6000" spc="-107">
                <a:solidFill>
                  <a:srgbClr val="FFFFFF"/>
                </a:solidFill>
              </a:rPr>
              <a:t> </a:t>
            </a:r>
            <a:r>
              <a:rPr lang="en-US" sz="6000" spc="-180">
                <a:solidFill>
                  <a:srgbClr val="FFFFFF"/>
                </a:solidFill>
              </a:rPr>
              <a:t>B</a:t>
            </a:r>
            <a:r>
              <a:rPr lang="en-US" sz="6000" spc="-80">
                <a:solidFill>
                  <a:srgbClr val="FFFFFF"/>
                </a:solidFill>
              </a:rPr>
              <a:t>l</a:t>
            </a:r>
            <a:r>
              <a:rPr lang="en-US" sz="6000" spc="-333">
                <a:solidFill>
                  <a:srgbClr val="FFFFFF"/>
                </a:solidFill>
              </a:rPr>
              <a:t>ob</a:t>
            </a:r>
            <a:r>
              <a:rPr lang="en-US" sz="6000" spc="-113">
                <a:solidFill>
                  <a:srgbClr val="FFFFFF"/>
                </a:solidFill>
              </a:rPr>
              <a:t> </a:t>
            </a:r>
            <a:r>
              <a:rPr lang="en-US" sz="6000" spc="-80">
                <a:solidFill>
                  <a:srgbClr val="FFFFFF"/>
                </a:solidFill>
              </a:rPr>
              <a:t>S</a:t>
            </a:r>
            <a:r>
              <a:rPr lang="en-US" sz="6000" spc="-333">
                <a:solidFill>
                  <a:srgbClr val="FFFFFF"/>
                </a:solidFill>
              </a:rPr>
              <a:t>t</a:t>
            </a:r>
            <a:r>
              <a:rPr lang="en-US" sz="6000" spc="-267">
                <a:solidFill>
                  <a:srgbClr val="FFFFFF"/>
                </a:solidFill>
              </a:rPr>
              <a:t>o</a:t>
            </a:r>
            <a:r>
              <a:rPr lang="en-US" sz="6000" spc="-187">
                <a:solidFill>
                  <a:srgbClr val="FFFFFF"/>
                </a:solidFill>
              </a:rPr>
              <a:t>r</a:t>
            </a:r>
            <a:r>
              <a:rPr lang="en-US" sz="6000" spc="-380">
                <a:solidFill>
                  <a:srgbClr val="FFFFFF"/>
                </a:solidFill>
              </a:rPr>
              <a:t>age</a:t>
            </a:r>
          </a:p>
          <a:p>
            <a:pPr marL="72812" algn="ctr"/>
            <a:r>
              <a:rPr lang="en-US" sz="6000" spc="-40">
                <a:solidFill>
                  <a:srgbClr val="FFFFFF"/>
                </a:solidFill>
              </a:rPr>
              <a:t>Bi</a:t>
            </a:r>
            <a:r>
              <a:rPr lang="en-US" sz="6000" spc="-147">
                <a:solidFill>
                  <a:srgbClr val="FFFFFF"/>
                </a:solidFill>
              </a:rPr>
              <a:t>n</a:t>
            </a:r>
            <a:r>
              <a:rPr lang="en-US" sz="6000" spc="-93">
                <a:solidFill>
                  <a:srgbClr val="FFFFFF"/>
                </a:solidFill>
              </a:rPr>
              <a:t>ary</a:t>
            </a:r>
            <a:r>
              <a:rPr lang="en-US" sz="6000" spc="-173">
                <a:solidFill>
                  <a:srgbClr val="FFFFFF"/>
                </a:solidFill>
              </a:rPr>
              <a:t> </a:t>
            </a:r>
            <a:r>
              <a:rPr lang="en-US" sz="6000" spc="-7">
                <a:solidFill>
                  <a:srgbClr val="FFFFFF"/>
                </a:solidFill>
              </a:rPr>
              <a:t>L</a:t>
            </a:r>
            <a:r>
              <a:rPr lang="en-US" sz="6000" spc="-93">
                <a:solidFill>
                  <a:srgbClr val="FFFFFF"/>
                </a:solidFill>
              </a:rPr>
              <a:t>arg</a:t>
            </a:r>
            <a:r>
              <a:rPr lang="en-US" sz="6000" spc="-160">
                <a:solidFill>
                  <a:srgbClr val="FFFFFF"/>
                </a:solidFill>
              </a:rPr>
              <a:t>e</a:t>
            </a:r>
            <a:r>
              <a:rPr lang="en-US" sz="6000" spc="-180">
                <a:solidFill>
                  <a:srgbClr val="FFFFFF"/>
                </a:solidFill>
              </a:rPr>
              <a:t> </a:t>
            </a:r>
            <a:r>
              <a:rPr lang="en-US" sz="6000" spc="-127">
                <a:solidFill>
                  <a:srgbClr val="FFFFFF"/>
                </a:solidFill>
              </a:rPr>
              <a:t>Objec</a:t>
            </a:r>
            <a:r>
              <a:rPr lang="en-US" sz="6000" spc="-120">
                <a:solidFill>
                  <a:srgbClr val="FFFFFF"/>
                </a:solidFill>
              </a:rPr>
              <a:t>t</a:t>
            </a:r>
            <a:endParaRPr lang="en-US" sz="600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48428" y="27103"/>
            <a:ext cx="2025227" cy="55149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467" spc="-573" dirty="0">
                <a:solidFill>
                  <a:srgbClr val="006FC0"/>
                </a:solidFill>
              </a:rPr>
              <a:t>Blob</a:t>
            </a:r>
            <a:r>
              <a:rPr sz="3467" spc="339" dirty="0">
                <a:solidFill>
                  <a:srgbClr val="006FC0"/>
                </a:solidFill>
              </a:rPr>
              <a:t> </a:t>
            </a:r>
            <a:r>
              <a:rPr sz="3467" spc="-400" dirty="0">
                <a:solidFill>
                  <a:srgbClr val="006FC0"/>
                </a:solidFill>
              </a:rPr>
              <a:t>Storage</a:t>
            </a:r>
            <a:endParaRPr sz="3467"/>
          </a:p>
        </p:txBody>
      </p:sp>
      <p:grpSp>
        <p:nvGrpSpPr>
          <p:cNvPr id="3" name="object 3"/>
          <p:cNvGrpSpPr/>
          <p:nvPr/>
        </p:nvGrpSpPr>
        <p:grpSpPr>
          <a:xfrm>
            <a:off x="4205986" y="529273"/>
            <a:ext cx="4449233" cy="86359"/>
            <a:chOff x="3154489" y="396954"/>
            <a:chExt cx="3336925" cy="64769"/>
          </a:xfrm>
        </p:grpSpPr>
        <p:sp>
          <p:nvSpPr>
            <p:cNvPr id="4" name="object 4"/>
            <p:cNvSpPr/>
            <p:nvPr/>
          </p:nvSpPr>
          <p:spPr>
            <a:xfrm>
              <a:off x="3215639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" name="object 5"/>
            <p:cNvSpPr/>
            <p:nvPr/>
          </p:nvSpPr>
          <p:spPr>
            <a:xfrm>
              <a:off x="3308603" y="401717"/>
              <a:ext cx="3177540" cy="29845"/>
            </a:xfrm>
            <a:custGeom>
              <a:avLst/>
              <a:gdLst/>
              <a:ahLst/>
              <a:cxnLst/>
              <a:rect l="l" t="t" r="r" b="b"/>
              <a:pathLst>
                <a:path w="3177540" h="29845">
                  <a:moveTo>
                    <a:pt x="0" y="29574"/>
                  </a:moveTo>
                  <a:lnTo>
                    <a:pt x="50302" y="26859"/>
                  </a:lnTo>
                  <a:lnTo>
                    <a:pt x="100613" y="24300"/>
                  </a:lnTo>
                  <a:lnTo>
                    <a:pt x="150932" y="21893"/>
                  </a:lnTo>
                  <a:lnTo>
                    <a:pt x="201260" y="19634"/>
                  </a:lnTo>
                  <a:lnTo>
                    <a:pt x="251596" y="17520"/>
                  </a:lnTo>
                  <a:lnTo>
                    <a:pt x="301939" y="15547"/>
                  </a:lnTo>
                  <a:lnTo>
                    <a:pt x="352290" y="13712"/>
                  </a:lnTo>
                  <a:lnTo>
                    <a:pt x="402649" y="12010"/>
                  </a:lnTo>
                  <a:lnTo>
                    <a:pt x="453014" y="10438"/>
                  </a:lnTo>
                  <a:lnTo>
                    <a:pt x="503387" y="8993"/>
                  </a:lnTo>
                  <a:lnTo>
                    <a:pt x="553766" y="7671"/>
                  </a:lnTo>
                  <a:lnTo>
                    <a:pt x="604151" y="6468"/>
                  </a:lnTo>
                  <a:lnTo>
                    <a:pt x="654543" y="5380"/>
                  </a:lnTo>
                  <a:lnTo>
                    <a:pt x="704941" y="4405"/>
                  </a:lnTo>
                  <a:lnTo>
                    <a:pt x="755345" y="3537"/>
                  </a:lnTo>
                  <a:lnTo>
                    <a:pt x="805755" y="2775"/>
                  </a:lnTo>
                  <a:lnTo>
                    <a:pt x="856170" y="2113"/>
                  </a:lnTo>
                  <a:lnTo>
                    <a:pt x="906591" y="1548"/>
                  </a:lnTo>
                  <a:lnTo>
                    <a:pt x="957016" y="1077"/>
                  </a:lnTo>
                  <a:lnTo>
                    <a:pt x="1007446" y="696"/>
                  </a:lnTo>
                  <a:lnTo>
                    <a:pt x="1057881" y="402"/>
                  </a:lnTo>
                  <a:lnTo>
                    <a:pt x="1108321" y="190"/>
                  </a:lnTo>
                  <a:lnTo>
                    <a:pt x="1158764" y="57"/>
                  </a:lnTo>
                  <a:lnTo>
                    <a:pt x="1209212" y="0"/>
                  </a:lnTo>
                  <a:lnTo>
                    <a:pt x="1259663" y="14"/>
                  </a:lnTo>
                  <a:lnTo>
                    <a:pt x="1310118" y="96"/>
                  </a:lnTo>
                  <a:lnTo>
                    <a:pt x="1360576" y="243"/>
                  </a:lnTo>
                  <a:lnTo>
                    <a:pt x="1411037" y="450"/>
                  </a:lnTo>
                  <a:lnTo>
                    <a:pt x="1461502" y="715"/>
                  </a:lnTo>
                  <a:lnTo>
                    <a:pt x="1511969" y="1033"/>
                  </a:lnTo>
                  <a:lnTo>
                    <a:pt x="1562438" y="1401"/>
                  </a:lnTo>
                  <a:lnTo>
                    <a:pt x="1612910" y="1815"/>
                  </a:lnTo>
                  <a:lnTo>
                    <a:pt x="1663384" y="2272"/>
                  </a:lnTo>
                  <a:lnTo>
                    <a:pt x="1713860" y="2767"/>
                  </a:lnTo>
                  <a:lnTo>
                    <a:pt x="1764338" y="3298"/>
                  </a:lnTo>
                  <a:lnTo>
                    <a:pt x="1814817" y="3860"/>
                  </a:lnTo>
                  <a:lnTo>
                    <a:pt x="1865297" y="4450"/>
                  </a:lnTo>
                  <a:lnTo>
                    <a:pt x="1915779" y="5065"/>
                  </a:lnTo>
                  <a:lnTo>
                    <a:pt x="1966261" y="5700"/>
                  </a:lnTo>
                  <a:lnTo>
                    <a:pt x="2016744" y="6352"/>
                  </a:lnTo>
                  <a:lnTo>
                    <a:pt x="2067227" y="7018"/>
                  </a:lnTo>
                  <a:lnTo>
                    <a:pt x="2117710" y="7693"/>
                  </a:lnTo>
                  <a:lnTo>
                    <a:pt x="2168194" y="8374"/>
                  </a:lnTo>
                  <a:lnTo>
                    <a:pt x="2218677" y="9057"/>
                  </a:lnTo>
                  <a:lnTo>
                    <a:pt x="2269160" y="9739"/>
                  </a:lnTo>
                  <a:lnTo>
                    <a:pt x="2319642" y="10416"/>
                  </a:lnTo>
                  <a:lnTo>
                    <a:pt x="2370124" y="11085"/>
                  </a:lnTo>
                  <a:lnTo>
                    <a:pt x="2420604" y="11741"/>
                  </a:lnTo>
                  <a:lnTo>
                    <a:pt x="2471083" y="12382"/>
                  </a:lnTo>
                  <a:lnTo>
                    <a:pt x="2521561" y="13003"/>
                  </a:lnTo>
                  <a:lnTo>
                    <a:pt x="2572036" y="13601"/>
                  </a:lnTo>
                  <a:lnTo>
                    <a:pt x="2622510" y="14172"/>
                  </a:lnTo>
                  <a:lnTo>
                    <a:pt x="2672982" y="14712"/>
                  </a:lnTo>
                  <a:lnTo>
                    <a:pt x="2723452" y="15218"/>
                  </a:lnTo>
                  <a:lnTo>
                    <a:pt x="2773919" y="15687"/>
                  </a:lnTo>
                  <a:lnTo>
                    <a:pt x="2824383" y="16114"/>
                  </a:lnTo>
                  <a:lnTo>
                    <a:pt x="2874845" y="16496"/>
                  </a:lnTo>
                  <a:lnTo>
                    <a:pt x="2925303" y="16829"/>
                  </a:lnTo>
                  <a:lnTo>
                    <a:pt x="2975758" y="17110"/>
                  </a:lnTo>
                  <a:lnTo>
                    <a:pt x="3026209" y="17335"/>
                  </a:lnTo>
                  <a:lnTo>
                    <a:pt x="3076657" y="17500"/>
                  </a:lnTo>
                  <a:lnTo>
                    <a:pt x="3127100" y="17601"/>
                  </a:lnTo>
                  <a:lnTo>
                    <a:pt x="3177540" y="17636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" name="object 6"/>
            <p:cNvSpPr/>
            <p:nvPr/>
          </p:nvSpPr>
          <p:spPr>
            <a:xfrm>
              <a:off x="3159251" y="431292"/>
              <a:ext cx="3153410" cy="25400"/>
            </a:xfrm>
            <a:custGeom>
              <a:avLst/>
              <a:gdLst/>
              <a:ahLst/>
              <a:cxnLst/>
              <a:rect l="l" t="t" r="r" b="b"/>
              <a:pathLst>
                <a:path w="3153410" h="25400">
                  <a:moveTo>
                    <a:pt x="-4762" y="12651"/>
                  </a:moveTo>
                  <a:lnTo>
                    <a:pt x="3157918" y="12651"/>
                  </a:lnTo>
                </a:path>
              </a:pathLst>
            </a:custGeom>
            <a:ln w="34827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5994" y="1070220"/>
            <a:ext cx="5700607" cy="419800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507141" marR="3038611" indent="-507141" algn="r">
              <a:spcBef>
                <a:spcPts val="1060"/>
              </a:spcBef>
              <a:buFont typeface="Segoe UI Symbol"/>
              <a:buChar char="⮚"/>
              <a:tabLst>
                <a:tab pos="507141" algn="l"/>
                <a:tab pos="507987" algn="l"/>
              </a:tabLst>
            </a:pPr>
            <a:r>
              <a:rPr sz="1333" b="1" spc="53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333" b="1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Binary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Object</a:t>
            </a:r>
            <a:endParaRPr sz="1333">
              <a:latin typeface="Trebuchet MS"/>
              <a:cs typeface="Trebuchet MS"/>
            </a:endParaRPr>
          </a:p>
          <a:p>
            <a:pPr marL="507141" marR="3029298" lvl="1" indent="-507141" algn="r">
              <a:spcBef>
                <a:spcPts val="927"/>
              </a:spcBef>
              <a:buFont typeface="Segoe UI Symbol"/>
              <a:buChar char="⮚"/>
              <a:tabLst>
                <a:tab pos="507141" algn="l"/>
                <a:tab pos="507987" algn="l"/>
              </a:tabLst>
            </a:pPr>
            <a:r>
              <a:rPr sz="1333" spc="113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type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format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Text,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Images,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audio,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" dirty="0">
                <a:solidFill>
                  <a:srgbClr val="006FC0"/>
                </a:solidFill>
                <a:latin typeface="Trebuchet MS"/>
                <a:cs typeface="Trebuchet MS"/>
              </a:rPr>
              <a:t>video,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excel,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backup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endParaRPr sz="1333">
              <a:latin typeface="Trebuchet MS"/>
              <a:cs typeface="Trebuchet MS"/>
            </a:endParaRPr>
          </a:p>
          <a:p>
            <a:pPr lvl="1"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spcBef>
                <a:spcPts val="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b="1" spc="113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333" b="1" spc="73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333" b="1" spc="-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333" b="1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b="1" spc="27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333" b="1" spc="47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333" b="1" spc="73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333" b="1" spc="-33" dirty="0">
                <a:solidFill>
                  <a:srgbClr val="006FC0"/>
                </a:solidFill>
                <a:latin typeface="Trebuchet MS"/>
                <a:cs typeface="Trebuchet MS"/>
              </a:rPr>
              <a:t>es: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shared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Video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audio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streaming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4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analysis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(Data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Lake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Gen2)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Writing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log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disaster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recovery,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backup,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archiving</a:t>
            </a:r>
            <a:endParaRPr sz="1333">
              <a:latin typeface="Trebuchet MS"/>
              <a:cs typeface="Trebuchet MS"/>
            </a:endParaRPr>
          </a:p>
          <a:p>
            <a:pPr lvl="1">
              <a:spcBef>
                <a:spcPts val="47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Flat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structure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27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Provides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unique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namespace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data.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  <a:hlinkClick r:id="rId2"/>
              </a:rPr>
              <a:t>http://mystorageaccount.blob.core.windows.net</a:t>
            </a:r>
            <a:endParaRPr sz="1333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062976" y="983826"/>
            <a:ext cx="4724400" cy="3077633"/>
            <a:chOff x="5297232" y="737869"/>
            <a:chExt cx="3543300" cy="23082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7232" y="870203"/>
              <a:ext cx="3542885" cy="21757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107173" y="750569"/>
              <a:ext cx="932815" cy="1022985"/>
            </a:xfrm>
            <a:custGeom>
              <a:avLst/>
              <a:gdLst/>
              <a:ahLst/>
              <a:cxnLst/>
              <a:rect l="l" t="t" r="r" b="b"/>
              <a:pathLst>
                <a:path w="932815" h="1022985">
                  <a:moveTo>
                    <a:pt x="0" y="155447"/>
                  </a:moveTo>
                  <a:lnTo>
                    <a:pt x="7924" y="106314"/>
                  </a:lnTo>
                  <a:lnTo>
                    <a:pt x="29992" y="63642"/>
                  </a:lnTo>
                  <a:lnTo>
                    <a:pt x="63642" y="29992"/>
                  </a:lnTo>
                  <a:lnTo>
                    <a:pt x="106314" y="7924"/>
                  </a:lnTo>
                  <a:lnTo>
                    <a:pt x="155448" y="0"/>
                  </a:lnTo>
                  <a:lnTo>
                    <a:pt x="777240" y="0"/>
                  </a:lnTo>
                  <a:lnTo>
                    <a:pt x="826373" y="7924"/>
                  </a:lnTo>
                  <a:lnTo>
                    <a:pt x="869045" y="29992"/>
                  </a:lnTo>
                  <a:lnTo>
                    <a:pt x="902695" y="63642"/>
                  </a:lnTo>
                  <a:lnTo>
                    <a:pt x="924763" y="106314"/>
                  </a:lnTo>
                  <a:lnTo>
                    <a:pt x="932687" y="155447"/>
                  </a:lnTo>
                  <a:lnTo>
                    <a:pt x="932687" y="867155"/>
                  </a:lnTo>
                  <a:lnTo>
                    <a:pt x="924763" y="916289"/>
                  </a:lnTo>
                  <a:lnTo>
                    <a:pt x="902695" y="958961"/>
                  </a:lnTo>
                  <a:lnTo>
                    <a:pt x="869045" y="992611"/>
                  </a:lnTo>
                  <a:lnTo>
                    <a:pt x="826373" y="1014679"/>
                  </a:lnTo>
                  <a:lnTo>
                    <a:pt x="777240" y="1022603"/>
                  </a:lnTo>
                  <a:lnTo>
                    <a:pt x="155448" y="1022603"/>
                  </a:lnTo>
                  <a:lnTo>
                    <a:pt x="106314" y="1014679"/>
                  </a:lnTo>
                  <a:lnTo>
                    <a:pt x="63642" y="992611"/>
                  </a:lnTo>
                  <a:lnTo>
                    <a:pt x="29992" y="958961"/>
                  </a:lnTo>
                  <a:lnTo>
                    <a:pt x="7924" y="916289"/>
                  </a:lnTo>
                  <a:lnTo>
                    <a:pt x="0" y="867155"/>
                  </a:lnTo>
                  <a:lnTo>
                    <a:pt x="0" y="155447"/>
                  </a:lnTo>
                  <a:close/>
                </a:path>
              </a:pathLst>
            </a:custGeom>
            <a:ln w="25400">
              <a:solidFill>
                <a:srgbClr val="AA2A4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9728" y="4604512"/>
            <a:ext cx="3718560" cy="20157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6649" y="27103"/>
            <a:ext cx="4747260" cy="55149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467" spc="-300" dirty="0">
                <a:solidFill>
                  <a:srgbClr val="006FC0"/>
                </a:solidFill>
              </a:rPr>
              <a:t>Thr</a:t>
            </a:r>
            <a:r>
              <a:rPr sz="3467" u="heavy" spc="-3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ee</a:t>
            </a:r>
            <a:r>
              <a:rPr sz="3467" u="heavy" spc="39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1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types</a:t>
            </a:r>
            <a:r>
              <a:rPr sz="3467" u="heavy" spc="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56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of</a:t>
            </a:r>
            <a:r>
              <a:rPr sz="3467" u="heavy" spc="46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57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Blob</a:t>
            </a:r>
            <a:r>
              <a:rPr sz="3467" u="heavy" spc="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endParaRPr sz="3467"/>
          </a:p>
        </p:txBody>
      </p:sp>
      <p:sp>
        <p:nvSpPr>
          <p:cNvPr id="3" name="object 3"/>
          <p:cNvSpPr/>
          <p:nvPr/>
        </p:nvSpPr>
        <p:spPr>
          <a:xfrm>
            <a:off x="4411471" y="535624"/>
            <a:ext cx="4236720" cy="39793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95994" y="1070221"/>
            <a:ext cx="7776633" cy="4344907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524920" indent="-507987">
              <a:spcBef>
                <a:spcPts val="1060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b="1" spc="147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333" b="1" spc="-53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333" b="1" spc="53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333" b="1" spc="27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333" b="1" spc="-7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1333" b="1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b="1" spc="147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333" b="1" spc="-53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333" b="1" spc="53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333" b="1" spc="67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333" b="1" spc="-47" dirty="0">
                <a:solidFill>
                  <a:srgbClr val="006FC0"/>
                </a:solidFill>
                <a:latin typeface="Trebuchet MS"/>
                <a:cs typeface="Trebuchet MS"/>
              </a:rPr>
              <a:t>s:</a:t>
            </a:r>
            <a:endParaRPr sz="1333">
              <a:latin typeface="Trebuchet MS"/>
              <a:cs typeface="Trebuchet MS"/>
            </a:endParaRPr>
          </a:p>
          <a:p>
            <a:pPr marL="1134505" marR="82123" lvl="1" indent="-507987">
              <a:lnSpc>
                <a:spcPct val="150000"/>
              </a:lnSpc>
              <a:spcBef>
                <a:spcPts val="1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objects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doesn't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random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operations,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are </a:t>
            </a:r>
            <a:r>
              <a:rPr sz="1333" spc="-3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beginning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93" dirty="0">
                <a:solidFill>
                  <a:srgbClr val="006FC0"/>
                </a:solidFill>
                <a:latin typeface="Trebuchet MS"/>
                <a:cs typeface="Trebuchet MS"/>
              </a:rPr>
              <a:t>Such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media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image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files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websites.</a:t>
            </a:r>
            <a:endParaRPr sz="1333">
              <a:latin typeface="Trebuchet MS"/>
              <a:cs typeface="Trebuchet MS"/>
            </a:endParaRPr>
          </a:p>
          <a:p>
            <a:pPr lvl="1">
              <a:spcBef>
                <a:spcPts val="47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b="1" spc="12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333" b="1" spc="47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333" b="1" spc="173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333" b="1" spc="-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333" b="1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b="1" spc="147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333" b="1" spc="-53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333" b="1" spc="53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333" b="1" spc="67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333" b="1" spc="73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r>
              <a:rPr sz="1333" b="1" spc="-147" dirty="0">
                <a:solidFill>
                  <a:srgbClr val="006FC0"/>
                </a:solidFill>
                <a:latin typeface="Trebuchet MS"/>
                <a:cs typeface="Trebuchet MS"/>
              </a:rPr>
              <a:t>: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Optimized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random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operations.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Provide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durable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disks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Virtual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80" dirty="0">
                <a:solidFill>
                  <a:srgbClr val="006FC0"/>
                </a:solidFill>
                <a:latin typeface="Trebuchet MS"/>
                <a:cs typeface="Trebuchet MS"/>
              </a:rPr>
              <a:t>Machines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(Azure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20" dirty="0">
                <a:solidFill>
                  <a:srgbClr val="006FC0"/>
                </a:solidFill>
                <a:latin typeface="Trebuchet MS"/>
                <a:cs typeface="Trebuchet MS"/>
              </a:rPr>
              <a:t>VMs)</a:t>
            </a:r>
            <a:endParaRPr sz="1333">
              <a:latin typeface="Trebuchet MS"/>
              <a:cs typeface="Trebuchet MS"/>
            </a:endParaRPr>
          </a:p>
          <a:p>
            <a:pPr lvl="1"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spcBef>
                <a:spcPts val="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b="1" spc="152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333" b="1" spc="67" dirty="0">
                <a:solidFill>
                  <a:srgbClr val="006FC0"/>
                </a:solidFill>
                <a:latin typeface="Trebuchet MS"/>
                <a:cs typeface="Trebuchet MS"/>
              </a:rPr>
              <a:t>pp</a:t>
            </a:r>
            <a:r>
              <a:rPr sz="1333" b="1" spc="-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333" b="1" spc="4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333" b="1" spc="6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333" b="1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b="1" spc="147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333" b="1" spc="-53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333" b="1" spc="53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333" b="1" spc="67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333" b="1" spc="-47" dirty="0">
                <a:solidFill>
                  <a:srgbClr val="006FC0"/>
                </a:solidFill>
                <a:latin typeface="Trebuchet MS"/>
                <a:cs typeface="Trebuchet MS"/>
              </a:rPr>
              <a:t>s: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Optimized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append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operations.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e.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" dirty="0">
                <a:solidFill>
                  <a:srgbClr val="006FC0"/>
                </a:solidFill>
                <a:latin typeface="Trebuchet MS"/>
                <a:cs typeface="Trebuchet MS"/>
              </a:rPr>
              <a:t>g.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07" dirty="0">
                <a:solidFill>
                  <a:srgbClr val="006FC0"/>
                </a:solidFill>
                <a:latin typeface="Trebuchet MS"/>
                <a:cs typeface="Trebuchet MS"/>
              </a:rPr>
              <a:t>Logs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33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93" dirty="0">
                <a:solidFill>
                  <a:srgbClr val="006FC0"/>
                </a:solidFill>
                <a:latin typeface="Trebuchet MS"/>
                <a:cs typeface="Trebuchet MS"/>
              </a:rPr>
              <a:t>When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modify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append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" dirty="0">
                <a:solidFill>
                  <a:srgbClr val="006FC0"/>
                </a:solidFill>
                <a:latin typeface="Trebuchet MS"/>
                <a:cs typeface="Trebuchet MS"/>
              </a:rPr>
              <a:t>blob,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blocks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added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end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only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4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Updating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deleting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existing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blocks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not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supported</a:t>
            </a:r>
            <a:endParaRPr sz="1333">
              <a:latin typeface="Trebuchet MS"/>
              <a:cs typeface="Trebuchet MS"/>
            </a:endParaRPr>
          </a:p>
          <a:p>
            <a:pPr marL="1134505" marR="6773" lvl="1" indent="-507987">
              <a:lnSpc>
                <a:spcPct val="150000"/>
              </a:lnSpc>
              <a:spcBef>
                <a:spcPts val="1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example,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you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might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trace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logging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append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 </a:t>
            </a:r>
            <a:r>
              <a:rPr sz="1333" spc="-3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an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application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running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multiple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87" dirty="0">
                <a:solidFill>
                  <a:srgbClr val="006FC0"/>
                </a:solidFill>
                <a:latin typeface="Trebuchet MS"/>
                <a:cs typeface="Trebuchet MS"/>
              </a:rPr>
              <a:t>VMs</a:t>
            </a:r>
            <a:endParaRPr sz="1333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6545" y="1398314"/>
            <a:ext cx="3306116" cy="28064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8E4544D1-4F6C-04A0-6CAE-1A371AC24A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68578" algn="ctr"/>
            <a:r>
              <a:rPr lang="en-US" sz="5200" spc="-80">
                <a:solidFill>
                  <a:srgbClr val="FFFFFF"/>
                </a:solidFill>
              </a:rPr>
              <a:t>S</a:t>
            </a:r>
            <a:r>
              <a:rPr lang="en-US" sz="5200" spc="-333">
                <a:solidFill>
                  <a:srgbClr val="FFFFFF"/>
                </a:solidFill>
              </a:rPr>
              <a:t>t</a:t>
            </a:r>
            <a:r>
              <a:rPr lang="en-US" sz="5200" spc="-267">
                <a:solidFill>
                  <a:srgbClr val="FFFFFF"/>
                </a:solidFill>
              </a:rPr>
              <a:t>o</a:t>
            </a:r>
            <a:r>
              <a:rPr lang="en-US" sz="5200" spc="-187">
                <a:solidFill>
                  <a:srgbClr val="FFFFFF"/>
                </a:solidFill>
              </a:rPr>
              <a:t>r</a:t>
            </a:r>
            <a:r>
              <a:rPr lang="en-US" sz="5200" spc="-380">
                <a:solidFill>
                  <a:srgbClr val="FFFFFF"/>
                </a:solidFill>
              </a:rPr>
              <a:t>age</a:t>
            </a:r>
            <a:r>
              <a:rPr lang="en-US" sz="5200" spc="-120">
                <a:solidFill>
                  <a:srgbClr val="FFFFFF"/>
                </a:solidFill>
              </a:rPr>
              <a:t> </a:t>
            </a:r>
            <a:r>
              <a:rPr lang="en-US" sz="5200" spc="80">
                <a:solidFill>
                  <a:srgbClr val="FFFFFF"/>
                </a:solidFill>
              </a:rPr>
              <a:t>A</a:t>
            </a:r>
            <a:r>
              <a:rPr lang="en-US" sz="5200" spc="-420">
                <a:solidFill>
                  <a:srgbClr val="FFFFFF"/>
                </a:solidFill>
              </a:rPr>
              <a:t>cc</a:t>
            </a:r>
            <a:r>
              <a:rPr lang="en-US" sz="5200" spc="-460">
                <a:solidFill>
                  <a:srgbClr val="FFFFFF"/>
                </a:solidFill>
              </a:rPr>
              <a:t>e</a:t>
            </a:r>
            <a:r>
              <a:rPr lang="en-US" sz="5200" spc="-240">
                <a:solidFill>
                  <a:srgbClr val="FFFFFF"/>
                </a:solidFill>
              </a:rPr>
              <a:t>ss</a:t>
            </a:r>
            <a:r>
              <a:rPr lang="en-US" sz="5200" spc="-120">
                <a:solidFill>
                  <a:srgbClr val="FFFFFF"/>
                </a:solidFill>
              </a:rPr>
              <a:t> </a:t>
            </a:r>
            <a:r>
              <a:rPr lang="en-US" sz="5200" spc="-213">
                <a:solidFill>
                  <a:srgbClr val="FFFFFF"/>
                </a:solidFill>
              </a:rPr>
              <a:t>T</a:t>
            </a:r>
            <a:r>
              <a:rPr lang="en-US" sz="5200" spc="-87">
                <a:solidFill>
                  <a:srgbClr val="FFFFFF"/>
                </a:solidFill>
              </a:rPr>
              <a:t>i</a:t>
            </a:r>
            <a:r>
              <a:rPr lang="en-US" sz="5200" spc="-545">
                <a:solidFill>
                  <a:srgbClr val="FFFFFF"/>
                </a:solidFill>
              </a:rPr>
              <a:t>e</a:t>
            </a:r>
            <a:r>
              <a:rPr lang="en-US" sz="5200" spc="-180">
                <a:solidFill>
                  <a:srgbClr val="FFFFFF"/>
                </a:solidFill>
              </a:rPr>
              <a:t>rs</a:t>
            </a:r>
          </a:p>
          <a:p>
            <a:pPr marL="68578" algn="ctr"/>
            <a:r>
              <a:rPr lang="en-US" sz="5200" spc="-113">
                <a:solidFill>
                  <a:srgbClr val="FFFFFF"/>
                </a:solidFill>
              </a:rPr>
              <a:t>Organize</a:t>
            </a:r>
            <a:r>
              <a:rPr lang="en-US" sz="5200" spc="-180">
                <a:solidFill>
                  <a:srgbClr val="FFFFFF"/>
                </a:solidFill>
              </a:rPr>
              <a:t> </a:t>
            </a:r>
            <a:r>
              <a:rPr lang="en-US" sz="5200" spc="-107">
                <a:solidFill>
                  <a:srgbClr val="FFFFFF"/>
                </a:solidFill>
              </a:rPr>
              <a:t>your</a:t>
            </a:r>
            <a:r>
              <a:rPr lang="en-US" sz="5200" spc="-160">
                <a:solidFill>
                  <a:srgbClr val="FFFFFF"/>
                </a:solidFill>
              </a:rPr>
              <a:t> </a:t>
            </a:r>
            <a:r>
              <a:rPr lang="en-US" sz="5200" spc="-113">
                <a:solidFill>
                  <a:srgbClr val="FFFFFF"/>
                </a:solidFill>
              </a:rPr>
              <a:t>data</a:t>
            </a:r>
            <a:r>
              <a:rPr lang="en-US" sz="5200" spc="-167">
                <a:solidFill>
                  <a:srgbClr val="FFFFFF"/>
                </a:solidFill>
              </a:rPr>
              <a:t> </a:t>
            </a:r>
            <a:r>
              <a:rPr lang="en-US" sz="5200" spc="-113">
                <a:solidFill>
                  <a:srgbClr val="FFFFFF"/>
                </a:solidFill>
              </a:rPr>
              <a:t>based</a:t>
            </a:r>
            <a:r>
              <a:rPr lang="en-US" sz="5200" spc="-140">
                <a:solidFill>
                  <a:srgbClr val="FFFFFF"/>
                </a:solidFill>
              </a:rPr>
              <a:t> </a:t>
            </a:r>
            <a:r>
              <a:rPr lang="en-US" sz="5200" spc="-147">
                <a:solidFill>
                  <a:srgbClr val="FFFFFF"/>
                </a:solidFill>
              </a:rPr>
              <a:t>on</a:t>
            </a:r>
            <a:r>
              <a:rPr lang="en-US" sz="5200" spc="-173">
                <a:solidFill>
                  <a:srgbClr val="FFFFFF"/>
                </a:solidFill>
              </a:rPr>
              <a:t> </a:t>
            </a:r>
            <a:r>
              <a:rPr lang="en-US" sz="5200" spc="-107">
                <a:solidFill>
                  <a:srgbClr val="FFFFFF"/>
                </a:solidFill>
              </a:rPr>
              <a:t>attributes</a:t>
            </a:r>
            <a:r>
              <a:rPr lang="en-US" sz="5200" spc="-140">
                <a:solidFill>
                  <a:srgbClr val="FFFFFF"/>
                </a:solidFill>
              </a:rPr>
              <a:t> </a:t>
            </a:r>
            <a:r>
              <a:rPr lang="en-US" sz="5200" spc="-100">
                <a:solidFill>
                  <a:srgbClr val="FFFFFF"/>
                </a:solidFill>
              </a:rPr>
              <a:t>like</a:t>
            </a:r>
            <a:r>
              <a:rPr lang="en-US" sz="5200" spc="-160">
                <a:solidFill>
                  <a:srgbClr val="FFFFFF"/>
                </a:solidFill>
              </a:rPr>
              <a:t> </a:t>
            </a:r>
            <a:r>
              <a:rPr lang="en-US" sz="5200" spc="-113">
                <a:solidFill>
                  <a:srgbClr val="FFFFFF"/>
                </a:solidFill>
              </a:rPr>
              <a:t>frequency</a:t>
            </a:r>
            <a:r>
              <a:rPr lang="en-US" sz="5200" spc="-160">
                <a:solidFill>
                  <a:srgbClr val="FFFFFF"/>
                </a:solidFill>
              </a:rPr>
              <a:t> </a:t>
            </a:r>
            <a:r>
              <a:rPr lang="en-US" sz="5200" spc="-107">
                <a:solidFill>
                  <a:srgbClr val="FFFFFF"/>
                </a:solidFill>
              </a:rPr>
              <a:t>of</a:t>
            </a:r>
            <a:r>
              <a:rPr lang="en-US" sz="5200" spc="-160">
                <a:solidFill>
                  <a:srgbClr val="FFFFFF"/>
                </a:solidFill>
              </a:rPr>
              <a:t> </a:t>
            </a:r>
            <a:r>
              <a:rPr lang="en-US" sz="5200" spc="-107">
                <a:solidFill>
                  <a:srgbClr val="FFFFFF"/>
                </a:solidFill>
              </a:rPr>
              <a:t>access</a:t>
            </a:r>
            <a:r>
              <a:rPr lang="en-US" sz="5200" spc="-187">
                <a:solidFill>
                  <a:srgbClr val="FFFFFF"/>
                </a:solidFill>
              </a:rPr>
              <a:t> </a:t>
            </a:r>
            <a:r>
              <a:rPr lang="en-US" sz="5200" spc="-113">
                <a:solidFill>
                  <a:srgbClr val="FFFFFF"/>
                </a:solidFill>
              </a:rPr>
              <a:t>and</a:t>
            </a:r>
            <a:r>
              <a:rPr lang="en-US" sz="5200" spc="-160">
                <a:solidFill>
                  <a:srgbClr val="FFFFFF"/>
                </a:solidFill>
              </a:rPr>
              <a:t> </a:t>
            </a:r>
            <a:r>
              <a:rPr lang="en-US" sz="5200" spc="-113">
                <a:solidFill>
                  <a:srgbClr val="FFFFFF"/>
                </a:solidFill>
              </a:rPr>
              <a:t>planned</a:t>
            </a:r>
            <a:r>
              <a:rPr lang="en-US" sz="5200" spc="-180">
                <a:solidFill>
                  <a:srgbClr val="FFFFFF"/>
                </a:solidFill>
              </a:rPr>
              <a:t> </a:t>
            </a:r>
            <a:r>
              <a:rPr lang="en-US" sz="5200" spc="-120">
                <a:solidFill>
                  <a:srgbClr val="FFFFFF"/>
                </a:solidFill>
              </a:rPr>
              <a:t>retention</a:t>
            </a:r>
            <a:r>
              <a:rPr lang="en-US" sz="5200" spc="-167">
                <a:solidFill>
                  <a:srgbClr val="FFFFFF"/>
                </a:solidFill>
              </a:rPr>
              <a:t> </a:t>
            </a:r>
            <a:r>
              <a:rPr lang="en-US" sz="5200" spc="-113">
                <a:solidFill>
                  <a:srgbClr val="FFFFFF"/>
                </a:solidFill>
              </a:rPr>
              <a:t>period.</a:t>
            </a:r>
            <a:endParaRPr lang="en-US" sz="5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4536" y="27103"/>
            <a:ext cx="4301067" cy="55149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  <a:tabLst>
                <a:tab pos="4283180" algn="l"/>
              </a:tabLst>
            </a:pPr>
            <a:r>
              <a:rPr sz="3467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r>
              <a:rPr sz="3467" u="heavy" spc="-25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3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Access</a:t>
            </a:r>
            <a:r>
              <a:rPr sz="3467" u="heavy" spc="39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28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Tiers	</a:t>
            </a:r>
            <a:endParaRPr sz="3467"/>
          </a:p>
        </p:txBody>
      </p:sp>
      <p:sp>
        <p:nvSpPr>
          <p:cNvPr id="3" name="object 3"/>
          <p:cNvSpPr/>
          <p:nvPr/>
        </p:nvSpPr>
        <p:spPr>
          <a:xfrm>
            <a:off x="4411471" y="535624"/>
            <a:ext cx="4236720" cy="39793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63405" y="1003130"/>
            <a:ext cx="863600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920" indent="-507987">
              <a:spcBef>
                <a:spcPts val="13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cloud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2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how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it's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generated,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processed,</a:t>
            </a:r>
            <a:r>
              <a:rPr sz="12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its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lifetime.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3406" y="1464395"/>
            <a:ext cx="105071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920" indent="-507987">
              <a:spcBef>
                <a:spcPts val="13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Pricing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1480" y="2181284"/>
            <a:ext cx="22876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performed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1481" y="2541694"/>
            <a:ext cx="245110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73" dirty="0">
                <a:solidFill>
                  <a:srgbClr val="006FC0"/>
                </a:solidFill>
                <a:latin typeface="Trebuchet MS"/>
                <a:cs typeface="Trebuchet MS"/>
              </a:rPr>
              <a:t>Number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operations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performed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480" y="2901356"/>
            <a:ext cx="181694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transfer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cost,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if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any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3005" y="1824060"/>
            <a:ext cx="2992120" cy="16585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920" indent="-508834">
              <a:spcBef>
                <a:spcPts val="133"/>
              </a:spcBef>
              <a:buFont typeface="Segoe UI Symbol"/>
              <a:buChar char="⮚"/>
              <a:tabLst>
                <a:tab pos="524920" algn="l"/>
                <a:tab pos="525767" algn="l"/>
              </a:tabLst>
            </a:pP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volume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stored/month</a:t>
            </a:r>
            <a:endParaRPr sz="1200">
              <a:latin typeface="Trebuchet MS"/>
              <a:cs typeface="Trebuchet MS"/>
            </a:endParaRPr>
          </a:p>
          <a:p>
            <a:pPr marL="16933">
              <a:spcBef>
                <a:spcPts val="1373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 marL="16933">
              <a:spcBef>
                <a:spcPts val="1393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 marL="16933">
              <a:spcBef>
                <a:spcPts val="1393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 marL="16933">
              <a:spcBef>
                <a:spcPts val="1380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1480" y="3258990"/>
            <a:ext cx="2733885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selected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option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406" y="3720761"/>
            <a:ext cx="7348220" cy="6737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920" indent="-507987">
              <a:spcBef>
                <a:spcPts val="13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Organize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based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attributes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7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frequency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planned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retention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period.</a:t>
            </a:r>
            <a:endParaRPr sz="1200">
              <a:latin typeface="Trebuchet MS"/>
              <a:cs typeface="Trebuchet MS"/>
            </a:endParaRPr>
          </a:p>
          <a:p>
            <a:pPr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867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Bl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acc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1480" y="4899322"/>
            <a:ext cx="116670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100" dirty="0">
                <a:solidFill>
                  <a:srgbClr val="006FC0"/>
                </a:solidFill>
                <a:latin typeface="Trebuchet MS"/>
                <a:cs typeface="Trebuchet MS"/>
              </a:rPr>
              <a:t>Co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l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acc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3005" y="4539656"/>
            <a:ext cx="1610360" cy="93016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920" indent="-508834">
              <a:spcBef>
                <a:spcPts val="133"/>
              </a:spcBef>
              <a:buFont typeface="Segoe UI Symbol"/>
              <a:buChar char="⮚"/>
              <a:tabLst>
                <a:tab pos="524920" algn="l"/>
                <a:tab pos="525767" algn="l"/>
              </a:tabLst>
            </a:pP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Hot</a:t>
            </a:r>
            <a:r>
              <a:rPr sz="1200" spc="-9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tier</a:t>
            </a:r>
            <a:endParaRPr sz="1200">
              <a:latin typeface="Trebuchet MS"/>
              <a:cs typeface="Trebuchet MS"/>
            </a:endParaRPr>
          </a:p>
          <a:p>
            <a:pPr marL="16933">
              <a:spcBef>
                <a:spcPts val="1393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 marL="16933">
              <a:spcBef>
                <a:spcPts val="1393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81481" y="5259358"/>
            <a:ext cx="138768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Ar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ch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v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acc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ss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806771" y="963507"/>
            <a:ext cx="1639147" cy="1501140"/>
            <a:chOff x="7355078" y="722630"/>
            <a:chExt cx="1229360" cy="1125855"/>
          </a:xfrm>
        </p:grpSpPr>
        <p:sp>
          <p:nvSpPr>
            <p:cNvPr id="16" name="object 16"/>
            <p:cNvSpPr/>
            <p:nvPr/>
          </p:nvSpPr>
          <p:spPr>
            <a:xfrm>
              <a:off x="7367778" y="73533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601979" y="0"/>
                  </a:moveTo>
                  <a:lnTo>
                    <a:pt x="552605" y="1824"/>
                  </a:lnTo>
                  <a:lnTo>
                    <a:pt x="504330" y="7202"/>
                  </a:lnTo>
                  <a:lnTo>
                    <a:pt x="457310" y="15992"/>
                  </a:lnTo>
                  <a:lnTo>
                    <a:pt x="411699" y="28053"/>
                  </a:lnTo>
                  <a:lnTo>
                    <a:pt x="367653" y="43243"/>
                  </a:lnTo>
                  <a:lnTo>
                    <a:pt x="325325" y="61420"/>
                  </a:lnTo>
                  <a:lnTo>
                    <a:pt x="284873" y="82442"/>
                  </a:lnTo>
                  <a:lnTo>
                    <a:pt x="246449" y="106167"/>
                  </a:lnTo>
                  <a:lnTo>
                    <a:pt x="210209" y="132455"/>
                  </a:lnTo>
                  <a:lnTo>
                    <a:pt x="176307" y="161163"/>
                  </a:lnTo>
                  <a:lnTo>
                    <a:pt x="144900" y="192148"/>
                  </a:lnTo>
                  <a:lnTo>
                    <a:pt x="116140" y="225271"/>
                  </a:lnTo>
                  <a:lnTo>
                    <a:pt x="90185" y="260389"/>
                  </a:lnTo>
                  <a:lnTo>
                    <a:pt x="67187" y="297359"/>
                  </a:lnTo>
                  <a:lnTo>
                    <a:pt x="47303" y="336042"/>
                  </a:lnTo>
                  <a:lnTo>
                    <a:pt x="30687" y="376293"/>
                  </a:lnTo>
                  <a:lnTo>
                    <a:pt x="17493" y="417973"/>
                  </a:lnTo>
                  <a:lnTo>
                    <a:pt x="7878" y="460939"/>
                  </a:lnTo>
                  <a:lnTo>
                    <a:pt x="1995" y="505050"/>
                  </a:lnTo>
                  <a:lnTo>
                    <a:pt x="0" y="550164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6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5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8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4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60" y="550164"/>
                  </a:lnTo>
                  <a:lnTo>
                    <a:pt x="1201964" y="505050"/>
                  </a:lnTo>
                  <a:lnTo>
                    <a:pt x="1196081" y="460939"/>
                  </a:lnTo>
                  <a:lnTo>
                    <a:pt x="1186466" y="417973"/>
                  </a:lnTo>
                  <a:lnTo>
                    <a:pt x="1173272" y="376293"/>
                  </a:lnTo>
                  <a:lnTo>
                    <a:pt x="1156656" y="336042"/>
                  </a:lnTo>
                  <a:lnTo>
                    <a:pt x="1136772" y="297359"/>
                  </a:lnTo>
                  <a:lnTo>
                    <a:pt x="1113774" y="260389"/>
                  </a:lnTo>
                  <a:lnTo>
                    <a:pt x="1087819" y="225271"/>
                  </a:lnTo>
                  <a:lnTo>
                    <a:pt x="1059059" y="192148"/>
                  </a:lnTo>
                  <a:lnTo>
                    <a:pt x="1027652" y="161162"/>
                  </a:lnTo>
                  <a:lnTo>
                    <a:pt x="993750" y="132455"/>
                  </a:lnTo>
                  <a:lnTo>
                    <a:pt x="957510" y="106167"/>
                  </a:lnTo>
                  <a:lnTo>
                    <a:pt x="919086" y="82442"/>
                  </a:lnTo>
                  <a:lnTo>
                    <a:pt x="878634" y="61420"/>
                  </a:lnTo>
                  <a:lnTo>
                    <a:pt x="836306" y="43243"/>
                  </a:lnTo>
                  <a:lnTo>
                    <a:pt x="792260" y="28053"/>
                  </a:lnTo>
                  <a:lnTo>
                    <a:pt x="746649" y="15992"/>
                  </a:lnTo>
                  <a:lnTo>
                    <a:pt x="699629" y="7202"/>
                  </a:lnTo>
                  <a:lnTo>
                    <a:pt x="651354" y="1824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EA396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7367778" y="73533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0" y="550164"/>
                  </a:moveTo>
                  <a:lnTo>
                    <a:pt x="1995" y="505050"/>
                  </a:lnTo>
                  <a:lnTo>
                    <a:pt x="7878" y="460939"/>
                  </a:lnTo>
                  <a:lnTo>
                    <a:pt x="17493" y="417973"/>
                  </a:lnTo>
                  <a:lnTo>
                    <a:pt x="30687" y="376293"/>
                  </a:lnTo>
                  <a:lnTo>
                    <a:pt x="47303" y="336042"/>
                  </a:lnTo>
                  <a:lnTo>
                    <a:pt x="67187" y="297359"/>
                  </a:lnTo>
                  <a:lnTo>
                    <a:pt x="90185" y="260389"/>
                  </a:lnTo>
                  <a:lnTo>
                    <a:pt x="116140" y="225271"/>
                  </a:lnTo>
                  <a:lnTo>
                    <a:pt x="144900" y="192148"/>
                  </a:lnTo>
                  <a:lnTo>
                    <a:pt x="176307" y="161163"/>
                  </a:lnTo>
                  <a:lnTo>
                    <a:pt x="210209" y="132455"/>
                  </a:lnTo>
                  <a:lnTo>
                    <a:pt x="246449" y="106167"/>
                  </a:lnTo>
                  <a:lnTo>
                    <a:pt x="284873" y="82442"/>
                  </a:lnTo>
                  <a:lnTo>
                    <a:pt x="325325" y="61420"/>
                  </a:lnTo>
                  <a:lnTo>
                    <a:pt x="367653" y="43243"/>
                  </a:lnTo>
                  <a:lnTo>
                    <a:pt x="411699" y="28053"/>
                  </a:lnTo>
                  <a:lnTo>
                    <a:pt x="457310" y="15992"/>
                  </a:lnTo>
                  <a:lnTo>
                    <a:pt x="504330" y="7202"/>
                  </a:lnTo>
                  <a:lnTo>
                    <a:pt x="552605" y="1824"/>
                  </a:lnTo>
                  <a:lnTo>
                    <a:pt x="601979" y="0"/>
                  </a:lnTo>
                  <a:lnTo>
                    <a:pt x="651354" y="1824"/>
                  </a:lnTo>
                  <a:lnTo>
                    <a:pt x="699629" y="7202"/>
                  </a:lnTo>
                  <a:lnTo>
                    <a:pt x="746649" y="15992"/>
                  </a:lnTo>
                  <a:lnTo>
                    <a:pt x="792260" y="28053"/>
                  </a:lnTo>
                  <a:lnTo>
                    <a:pt x="836306" y="43243"/>
                  </a:lnTo>
                  <a:lnTo>
                    <a:pt x="878634" y="61420"/>
                  </a:lnTo>
                  <a:lnTo>
                    <a:pt x="919086" y="82442"/>
                  </a:lnTo>
                  <a:lnTo>
                    <a:pt x="957510" y="106167"/>
                  </a:lnTo>
                  <a:lnTo>
                    <a:pt x="993750" y="132455"/>
                  </a:lnTo>
                  <a:lnTo>
                    <a:pt x="1027652" y="161162"/>
                  </a:lnTo>
                  <a:lnTo>
                    <a:pt x="1059059" y="192148"/>
                  </a:lnTo>
                  <a:lnTo>
                    <a:pt x="1087819" y="225271"/>
                  </a:lnTo>
                  <a:lnTo>
                    <a:pt x="1113774" y="260389"/>
                  </a:lnTo>
                  <a:lnTo>
                    <a:pt x="1136772" y="297359"/>
                  </a:lnTo>
                  <a:lnTo>
                    <a:pt x="1156656" y="336042"/>
                  </a:lnTo>
                  <a:lnTo>
                    <a:pt x="1173272" y="376293"/>
                  </a:lnTo>
                  <a:lnTo>
                    <a:pt x="1186466" y="417973"/>
                  </a:lnTo>
                  <a:lnTo>
                    <a:pt x="1196081" y="460939"/>
                  </a:lnTo>
                  <a:lnTo>
                    <a:pt x="1201964" y="505050"/>
                  </a:lnTo>
                  <a:lnTo>
                    <a:pt x="1203960" y="550164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4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8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5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6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4"/>
                  </a:lnTo>
                  <a:close/>
                </a:path>
              </a:pathLst>
            </a:custGeom>
            <a:ln w="25400">
              <a:solidFill>
                <a:srgbClr val="AA2A4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425175" y="1546520"/>
            <a:ext cx="40301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ot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871793" y="2711027"/>
            <a:ext cx="1639147" cy="1501140"/>
            <a:chOff x="7403845" y="2033270"/>
            <a:chExt cx="1229360" cy="1125855"/>
          </a:xfrm>
        </p:grpSpPr>
        <p:sp>
          <p:nvSpPr>
            <p:cNvPr id="20" name="object 20"/>
            <p:cNvSpPr/>
            <p:nvPr/>
          </p:nvSpPr>
          <p:spPr>
            <a:xfrm>
              <a:off x="7416545" y="204597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601979" y="0"/>
                  </a:moveTo>
                  <a:lnTo>
                    <a:pt x="552605" y="1824"/>
                  </a:lnTo>
                  <a:lnTo>
                    <a:pt x="504330" y="7202"/>
                  </a:lnTo>
                  <a:lnTo>
                    <a:pt x="457310" y="15992"/>
                  </a:lnTo>
                  <a:lnTo>
                    <a:pt x="411699" y="28053"/>
                  </a:lnTo>
                  <a:lnTo>
                    <a:pt x="367653" y="43243"/>
                  </a:lnTo>
                  <a:lnTo>
                    <a:pt x="325325" y="61420"/>
                  </a:lnTo>
                  <a:lnTo>
                    <a:pt x="284873" y="82442"/>
                  </a:lnTo>
                  <a:lnTo>
                    <a:pt x="246449" y="106167"/>
                  </a:lnTo>
                  <a:lnTo>
                    <a:pt x="210209" y="132455"/>
                  </a:lnTo>
                  <a:lnTo>
                    <a:pt x="176307" y="161162"/>
                  </a:lnTo>
                  <a:lnTo>
                    <a:pt x="144900" y="192148"/>
                  </a:lnTo>
                  <a:lnTo>
                    <a:pt x="116140" y="225271"/>
                  </a:lnTo>
                  <a:lnTo>
                    <a:pt x="90185" y="260389"/>
                  </a:lnTo>
                  <a:lnTo>
                    <a:pt x="67187" y="297359"/>
                  </a:lnTo>
                  <a:lnTo>
                    <a:pt x="47303" y="336041"/>
                  </a:lnTo>
                  <a:lnTo>
                    <a:pt x="30687" y="376293"/>
                  </a:lnTo>
                  <a:lnTo>
                    <a:pt x="17493" y="417973"/>
                  </a:lnTo>
                  <a:lnTo>
                    <a:pt x="7878" y="460939"/>
                  </a:lnTo>
                  <a:lnTo>
                    <a:pt x="1995" y="505050"/>
                  </a:lnTo>
                  <a:lnTo>
                    <a:pt x="0" y="550163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5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4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8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5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59" y="550163"/>
                  </a:lnTo>
                  <a:lnTo>
                    <a:pt x="1201964" y="505050"/>
                  </a:lnTo>
                  <a:lnTo>
                    <a:pt x="1196081" y="460939"/>
                  </a:lnTo>
                  <a:lnTo>
                    <a:pt x="1186466" y="417973"/>
                  </a:lnTo>
                  <a:lnTo>
                    <a:pt x="1173272" y="376293"/>
                  </a:lnTo>
                  <a:lnTo>
                    <a:pt x="1156656" y="336042"/>
                  </a:lnTo>
                  <a:lnTo>
                    <a:pt x="1136772" y="297359"/>
                  </a:lnTo>
                  <a:lnTo>
                    <a:pt x="1113774" y="260389"/>
                  </a:lnTo>
                  <a:lnTo>
                    <a:pt x="1087819" y="225271"/>
                  </a:lnTo>
                  <a:lnTo>
                    <a:pt x="1059059" y="192148"/>
                  </a:lnTo>
                  <a:lnTo>
                    <a:pt x="1027652" y="161163"/>
                  </a:lnTo>
                  <a:lnTo>
                    <a:pt x="993750" y="132455"/>
                  </a:lnTo>
                  <a:lnTo>
                    <a:pt x="957510" y="106167"/>
                  </a:lnTo>
                  <a:lnTo>
                    <a:pt x="919086" y="82442"/>
                  </a:lnTo>
                  <a:lnTo>
                    <a:pt x="878634" y="61420"/>
                  </a:lnTo>
                  <a:lnTo>
                    <a:pt x="836306" y="43243"/>
                  </a:lnTo>
                  <a:lnTo>
                    <a:pt x="792260" y="28053"/>
                  </a:lnTo>
                  <a:lnTo>
                    <a:pt x="746649" y="15992"/>
                  </a:lnTo>
                  <a:lnTo>
                    <a:pt x="699629" y="7202"/>
                  </a:lnTo>
                  <a:lnTo>
                    <a:pt x="651354" y="1824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AACF1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416545" y="204597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0" y="550163"/>
                  </a:moveTo>
                  <a:lnTo>
                    <a:pt x="1995" y="505050"/>
                  </a:lnTo>
                  <a:lnTo>
                    <a:pt x="7878" y="460939"/>
                  </a:lnTo>
                  <a:lnTo>
                    <a:pt x="17493" y="417973"/>
                  </a:lnTo>
                  <a:lnTo>
                    <a:pt x="30687" y="376293"/>
                  </a:lnTo>
                  <a:lnTo>
                    <a:pt x="47303" y="336041"/>
                  </a:lnTo>
                  <a:lnTo>
                    <a:pt x="67187" y="297359"/>
                  </a:lnTo>
                  <a:lnTo>
                    <a:pt x="90185" y="260389"/>
                  </a:lnTo>
                  <a:lnTo>
                    <a:pt x="116140" y="225271"/>
                  </a:lnTo>
                  <a:lnTo>
                    <a:pt x="144900" y="192148"/>
                  </a:lnTo>
                  <a:lnTo>
                    <a:pt x="176307" y="161162"/>
                  </a:lnTo>
                  <a:lnTo>
                    <a:pt x="210209" y="132455"/>
                  </a:lnTo>
                  <a:lnTo>
                    <a:pt x="246449" y="106167"/>
                  </a:lnTo>
                  <a:lnTo>
                    <a:pt x="284873" y="82442"/>
                  </a:lnTo>
                  <a:lnTo>
                    <a:pt x="325325" y="61420"/>
                  </a:lnTo>
                  <a:lnTo>
                    <a:pt x="367653" y="43243"/>
                  </a:lnTo>
                  <a:lnTo>
                    <a:pt x="411699" y="28053"/>
                  </a:lnTo>
                  <a:lnTo>
                    <a:pt x="457310" y="15992"/>
                  </a:lnTo>
                  <a:lnTo>
                    <a:pt x="504330" y="7202"/>
                  </a:lnTo>
                  <a:lnTo>
                    <a:pt x="552605" y="1824"/>
                  </a:lnTo>
                  <a:lnTo>
                    <a:pt x="601979" y="0"/>
                  </a:lnTo>
                  <a:lnTo>
                    <a:pt x="651354" y="1824"/>
                  </a:lnTo>
                  <a:lnTo>
                    <a:pt x="699629" y="7202"/>
                  </a:lnTo>
                  <a:lnTo>
                    <a:pt x="746649" y="15992"/>
                  </a:lnTo>
                  <a:lnTo>
                    <a:pt x="792260" y="28053"/>
                  </a:lnTo>
                  <a:lnTo>
                    <a:pt x="836306" y="43243"/>
                  </a:lnTo>
                  <a:lnTo>
                    <a:pt x="878634" y="61420"/>
                  </a:lnTo>
                  <a:lnTo>
                    <a:pt x="919086" y="82442"/>
                  </a:lnTo>
                  <a:lnTo>
                    <a:pt x="957510" y="106167"/>
                  </a:lnTo>
                  <a:lnTo>
                    <a:pt x="993750" y="132455"/>
                  </a:lnTo>
                  <a:lnTo>
                    <a:pt x="1027652" y="161163"/>
                  </a:lnTo>
                  <a:lnTo>
                    <a:pt x="1059059" y="192148"/>
                  </a:lnTo>
                  <a:lnTo>
                    <a:pt x="1087819" y="225271"/>
                  </a:lnTo>
                  <a:lnTo>
                    <a:pt x="1113774" y="260389"/>
                  </a:lnTo>
                  <a:lnTo>
                    <a:pt x="1136772" y="297359"/>
                  </a:lnTo>
                  <a:lnTo>
                    <a:pt x="1156656" y="336042"/>
                  </a:lnTo>
                  <a:lnTo>
                    <a:pt x="1173272" y="376293"/>
                  </a:lnTo>
                  <a:lnTo>
                    <a:pt x="1186466" y="417973"/>
                  </a:lnTo>
                  <a:lnTo>
                    <a:pt x="1196081" y="460939"/>
                  </a:lnTo>
                  <a:lnTo>
                    <a:pt x="1201964" y="505050"/>
                  </a:lnTo>
                  <a:lnTo>
                    <a:pt x="1203959" y="550163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5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8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4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5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3"/>
                  </a:lnTo>
                  <a:close/>
                </a:path>
              </a:pathLst>
            </a:custGeom>
            <a:ln w="25400">
              <a:solidFill>
                <a:srgbClr val="7B961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430425" y="3293973"/>
            <a:ext cx="522393" cy="30527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>
              <a:spcBef>
                <a:spcPts val="140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ool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894145" y="4458546"/>
            <a:ext cx="1639147" cy="1501140"/>
            <a:chOff x="7420609" y="3343909"/>
            <a:chExt cx="1229360" cy="1125855"/>
          </a:xfrm>
        </p:grpSpPr>
        <p:sp>
          <p:nvSpPr>
            <p:cNvPr id="24" name="object 24"/>
            <p:cNvSpPr/>
            <p:nvPr/>
          </p:nvSpPr>
          <p:spPr>
            <a:xfrm>
              <a:off x="7433309" y="3356609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4">
                  <a:moveTo>
                    <a:pt x="601980" y="0"/>
                  </a:moveTo>
                  <a:lnTo>
                    <a:pt x="552605" y="1824"/>
                  </a:lnTo>
                  <a:lnTo>
                    <a:pt x="504330" y="7202"/>
                  </a:lnTo>
                  <a:lnTo>
                    <a:pt x="457310" y="15992"/>
                  </a:lnTo>
                  <a:lnTo>
                    <a:pt x="411699" y="28053"/>
                  </a:lnTo>
                  <a:lnTo>
                    <a:pt x="367653" y="43243"/>
                  </a:lnTo>
                  <a:lnTo>
                    <a:pt x="325325" y="61420"/>
                  </a:lnTo>
                  <a:lnTo>
                    <a:pt x="284873" y="82442"/>
                  </a:lnTo>
                  <a:lnTo>
                    <a:pt x="246449" y="106167"/>
                  </a:lnTo>
                  <a:lnTo>
                    <a:pt x="210209" y="132455"/>
                  </a:lnTo>
                  <a:lnTo>
                    <a:pt x="176307" y="161162"/>
                  </a:lnTo>
                  <a:lnTo>
                    <a:pt x="144900" y="192148"/>
                  </a:lnTo>
                  <a:lnTo>
                    <a:pt x="116140" y="225271"/>
                  </a:lnTo>
                  <a:lnTo>
                    <a:pt x="90185" y="260389"/>
                  </a:lnTo>
                  <a:lnTo>
                    <a:pt x="67187" y="297359"/>
                  </a:lnTo>
                  <a:lnTo>
                    <a:pt x="47303" y="336041"/>
                  </a:lnTo>
                  <a:lnTo>
                    <a:pt x="30687" y="376293"/>
                  </a:lnTo>
                  <a:lnTo>
                    <a:pt x="17493" y="417973"/>
                  </a:lnTo>
                  <a:lnTo>
                    <a:pt x="7878" y="460939"/>
                  </a:lnTo>
                  <a:lnTo>
                    <a:pt x="1995" y="505050"/>
                  </a:lnTo>
                  <a:lnTo>
                    <a:pt x="0" y="550163"/>
                  </a:lnTo>
                  <a:lnTo>
                    <a:pt x="1995" y="595286"/>
                  </a:lnTo>
                  <a:lnTo>
                    <a:pt x="7878" y="639403"/>
                  </a:lnTo>
                  <a:lnTo>
                    <a:pt x="17493" y="682374"/>
                  </a:lnTo>
                  <a:lnTo>
                    <a:pt x="30687" y="724058"/>
                  </a:lnTo>
                  <a:lnTo>
                    <a:pt x="47303" y="764312"/>
                  </a:lnTo>
                  <a:lnTo>
                    <a:pt x="67187" y="802996"/>
                  </a:lnTo>
                  <a:lnTo>
                    <a:pt x="90185" y="839967"/>
                  </a:lnTo>
                  <a:lnTo>
                    <a:pt x="116140" y="875083"/>
                  </a:lnTo>
                  <a:lnTo>
                    <a:pt x="144900" y="908204"/>
                  </a:lnTo>
                  <a:lnTo>
                    <a:pt x="176307" y="939188"/>
                  </a:lnTo>
                  <a:lnTo>
                    <a:pt x="210209" y="967893"/>
                  </a:lnTo>
                  <a:lnTo>
                    <a:pt x="246449" y="994178"/>
                  </a:lnTo>
                  <a:lnTo>
                    <a:pt x="284873" y="1017900"/>
                  </a:lnTo>
                  <a:lnTo>
                    <a:pt x="325325" y="1038919"/>
                  </a:lnTo>
                  <a:lnTo>
                    <a:pt x="367653" y="1057093"/>
                  </a:lnTo>
                  <a:lnTo>
                    <a:pt x="411699" y="1072280"/>
                  </a:lnTo>
                  <a:lnTo>
                    <a:pt x="457310" y="1084338"/>
                  </a:lnTo>
                  <a:lnTo>
                    <a:pt x="504330" y="1093127"/>
                  </a:lnTo>
                  <a:lnTo>
                    <a:pt x="552605" y="1098504"/>
                  </a:lnTo>
                  <a:lnTo>
                    <a:pt x="601980" y="1100327"/>
                  </a:lnTo>
                  <a:lnTo>
                    <a:pt x="651354" y="1098504"/>
                  </a:lnTo>
                  <a:lnTo>
                    <a:pt x="699629" y="1093127"/>
                  </a:lnTo>
                  <a:lnTo>
                    <a:pt x="746649" y="1084338"/>
                  </a:lnTo>
                  <a:lnTo>
                    <a:pt x="792260" y="1072280"/>
                  </a:lnTo>
                  <a:lnTo>
                    <a:pt x="836306" y="1057093"/>
                  </a:lnTo>
                  <a:lnTo>
                    <a:pt x="878634" y="1038919"/>
                  </a:lnTo>
                  <a:lnTo>
                    <a:pt x="919086" y="1017900"/>
                  </a:lnTo>
                  <a:lnTo>
                    <a:pt x="957510" y="994178"/>
                  </a:lnTo>
                  <a:lnTo>
                    <a:pt x="993750" y="967893"/>
                  </a:lnTo>
                  <a:lnTo>
                    <a:pt x="1027652" y="939188"/>
                  </a:lnTo>
                  <a:lnTo>
                    <a:pt x="1059059" y="908204"/>
                  </a:lnTo>
                  <a:lnTo>
                    <a:pt x="1087819" y="875083"/>
                  </a:lnTo>
                  <a:lnTo>
                    <a:pt x="1113774" y="839967"/>
                  </a:lnTo>
                  <a:lnTo>
                    <a:pt x="1136772" y="802996"/>
                  </a:lnTo>
                  <a:lnTo>
                    <a:pt x="1156656" y="764312"/>
                  </a:lnTo>
                  <a:lnTo>
                    <a:pt x="1173272" y="724058"/>
                  </a:lnTo>
                  <a:lnTo>
                    <a:pt x="1186466" y="682374"/>
                  </a:lnTo>
                  <a:lnTo>
                    <a:pt x="1196081" y="639403"/>
                  </a:lnTo>
                  <a:lnTo>
                    <a:pt x="1201964" y="595286"/>
                  </a:lnTo>
                  <a:lnTo>
                    <a:pt x="1203960" y="550163"/>
                  </a:lnTo>
                  <a:lnTo>
                    <a:pt x="1201964" y="505050"/>
                  </a:lnTo>
                  <a:lnTo>
                    <a:pt x="1196081" y="460939"/>
                  </a:lnTo>
                  <a:lnTo>
                    <a:pt x="1186466" y="417973"/>
                  </a:lnTo>
                  <a:lnTo>
                    <a:pt x="1173272" y="376293"/>
                  </a:lnTo>
                  <a:lnTo>
                    <a:pt x="1156656" y="336042"/>
                  </a:lnTo>
                  <a:lnTo>
                    <a:pt x="1136772" y="297359"/>
                  </a:lnTo>
                  <a:lnTo>
                    <a:pt x="1113774" y="260389"/>
                  </a:lnTo>
                  <a:lnTo>
                    <a:pt x="1087819" y="225271"/>
                  </a:lnTo>
                  <a:lnTo>
                    <a:pt x="1059059" y="192148"/>
                  </a:lnTo>
                  <a:lnTo>
                    <a:pt x="1027652" y="161163"/>
                  </a:lnTo>
                  <a:lnTo>
                    <a:pt x="993750" y="132455"/>
                  </a:lnTo>
                  <a:lnTo>
                    <a:pt x="957510" y="106167"/>
                  </a:lnTo>
                  <a:lnTo>
                    <a:pt x="919086" y="82442"/>
                  </a:lnTo>
                  <a:lnTo>
                    <a:pt x="878634" y="61420"/>
                  </a:lnTo>
                  <a:lnTo>
                    <a:pt x="836306" y="43243"/>
                  </a:lnTo>
                  <a:lnTo>
                    <a:pt x="792260" y="28053"/>
                  </a:lnTo>
                  <a:lnTo>
                    <a:pt x="746649" y="15992"/>
                  </a:lnTo>
                  <a:lnTo>
                    <a:pt x="699629" y="7202"/>
                  </a:lnTo>
                  <a:lnTo>
                    <a:pt x="651354" y="1824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rgbClr val="50556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433309" y="3356609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4">
                  <a:moveTo>
                    <a:pt x="0" y="550163"/>
                  </a:moveTo>
                  <a:lnTo>
                    <a:pt x="1995" y="505050"/>
                  </a:lnTo>
                  <a:lnTo>
                    <a:pt x="7878" y="460939"/>
                  </a:lnTo>
                  <a:lnTo>
                    <a:pt x="17493" y="417973"/>
                  </a:lnTo>
                  <a:lnTo>
                    <a:pt x="30687" y="376293"/>
                  </a:lnTo>
                  <a:lnTo>
                    <a:pt x="47303" y="336041"/>
                  </a:lnTo>
                  <a:lnTo>
                    <a:pt x="67187" y="297359"/>
                  </a:lnTo>
                  <a:lnTo>
                    <a:pt x="90185" y="260389"/>
                  </a:lnTo>
                  <a:lnTo>
                    <a:pt x="116140" y="225271"/>
                  </a:lnTo>
                  <a:lnTo>
                    <a:pt x="144900" y="192148"/>
                  </a:lnTo>
                  <a:lnTo>
                    <a:pt x="176307" y="161162"/>
                  </a:lnTo>
                  <a:lnTo>
                    <a:pt x="210209" y="132455"/>
                  </a:lnTo>
                  <a:lnTo>
                    <a:pt x="246449" y="106167"/>
                  </a:lnTo>
                  <a:lnTo>
                    <a:pt x="284873" y="82442"/>
                  </a:lnTo>
                  <a:lnTo>
                    <a:pt x="325325" y="61420"/>
                  </a:lnTo>
                  <a:lnTo>
                    <a:pt x="367653" y="43243"/>
                  </a:lnTo>
                  <a:lnTo>
                    <a:pt x="411699" y="28053"/>
                  </a:lnTo>
                  <a:lnTo>
                    <a:pt x="457310" y="15992"/>
                  </a:lnTo>
                  <a:lnTo>
                    <a:pt x="504330" y="7202"/>
                  </a:lnTo>
                  <a:lnTo>
                    <a:pt x="552605" y="1824"/>
                  </a:lnTo>
                  <a:lnTo>
                    <a:pt x="601980" y="0"/>
                  </a:lnTo>
                  <a:lnTo>
                    <a:pt x="651354" y="1824"/>
                  </a:lnTo>
                  <a:lnTo>
                    <a:pt x="699629" y="7202"/>
                  </a:lnTo>
                  <a:lnTo>
                    <a:pt x="746649" y="15992"/>
                  </a:lnTo>
                  <a:lnTo>
                    <a:pt x="792260" y="28053"/>
                  </a:lnTo>
                  <a:lnTo>
                    <a:pt x="836306" y="43243"/>
                  </a:lnTo>
                  <a:lnTo>
                    <a:pt x="878634" y="61420"/>
                  </a:lnTo>
                  <a:lnTo>
                    <a:pt x="919086" y="82442"/>
                  </a:lnTo>
                  <a:lnTo>
                    <a:pt x="957510" y="106167"/>
                  </a:lnTo>
                  <a:lnTo>
                    <a:pt x="993750" y="132455"/>
                  </a:lnTo>
                  <a:lnTo>
                    <a:pt x="1027652" y="161163"/>
                  </a:lnTo>
                  <a:lnTo>
                    <a:pt x="1059059" y="192148"/>
                  </a:lnTo>
                  <a:lnTo>
                    <a:pt x="1087819" y="225271"/>
                  </a:lnTo>
                  <a:lnTo>
                    <a:pt x="1113774" y="260389"/>
                  </a:lnTo>
                  <a:lnTo>
                    <a:pt x="1136772" y="297359"/>
                  </a:lnTo>
                  <a:lnTo>
                    <a:pt x="1156656" y="336042"/>
                  </a:lnTo>
                  <a:lnTo>
                    <a:pt x="1173272" y="376293"/>
                  </a:lnTo>
                  <a:lnTo>
                    <a:pt x="1186466" y="417973"/>
                  </a:lnTo>
                  <a:lnTo>
                    <a:pt x="1196081" y="460939"/>
                  </a:lnTo>
                  <a:lnTo>
                    <a:pt x="1201964" y="505050"/>
                  </a:lnTo>
                  <a:lnTo>
                    <a:pt x="1203960" y="550163"/>
                  </a:lnTo>
                  <a:lnTo>
                    <a:pt x="1201964" y="595286"/>
                  </a:lnTo>
                  <a:lnTo>
                    <a:pt x="1196081" y="639403"/>
                  </a:lnTo>
                  <a:lnTo>
                    <a:pt x="1186466" y="682374"/>
                  </a:lnTo>
                  <a:lnTo>
                    <a:pt x="1173272" y="724058"/>
                  </a:lnTo>
                  <a:lnTo>
                    <a:pt x="1156656" y="764312"/>
                  </a:lnTo>
                  <a:lnTo>
                    <a:pt x="1136772" y="802996"/>
                  </a:lnTo>
                  <a:lnTo>
                    <a:pt x="1113774" y="839967"/>
                  </a:lnTo>
                  <a:lnTo>
                    <a:pt x="1087819" y="875083"/>
                  </a:lnTo>
                  <a:lnTo>
                    <a:pt x="1059059" y="908204"/>
                  </a:lnTo>
                  <a:lnTo>
                    <a:pt x="1027652" y="939188"/>
                  </a:lnTo>
                  <a:lnTo>
                    <a:pt x="993750" y="967893"/>
                  </a:lnTo>
                  <a:lnTo>
                    <a:pt x="957510" y="994178"/>
                  </a:lnTo>
                  <a:lnTo>
                    <a:pt x="919086" y="1017900"/>
                  </a:lnTo>
                  <a:lnTo>
                    <a:pt x="878634" y="1038919"/>
                  </a:lnTo>
                  <a:lnTo>
                    <a:pt x="836306" y="1057093"/>
                  </a:lnTo>
                  <a:lnTo>
                    <a:pt x="792260" y="1072280"/>
                  </a:lnTo>
                  <a:lnTo>
                    <a:pt x="746649" y="1084338"/>
                  </a:lnTo>
                  <a:lnTo>
                    <a:pt x="699629" y="1093127"/>
                  </a:lnTo>
                  <a:lnTo>
                    <a:pt x="651354" y="1098504"/>
                  </a:lnTo>
                  <a:lnTo>
                    <a:pt x="601980" y="1100327"/>
                  </a:lnTo>
                  <a:lnTo>
                    <a:pt x="552605" y="1098504"/>
                  </a:lnTo>
                  <a:lnTo>
                    <a:pt x="504330" y="1093127"/>
                  </a:lnTo>
                  <a:lnTo>
                    <a:pt x="457310" y="1084338"/>
                  </a:lnTo>
                  <a:lnTo>
                    <a:pt x="411699" y="1072280"/>
                  </a:lnTo>
                  <a:lnTo>
                    <a:pt x="367653" y="1057093"/>
                  </a:lnTo>
                  <a:lnTo>
                    <a:pt x="325325" y="1038919"/>
                  </a:lnTo>
                  <a:lnTo>
                    <a:pt x="284873" y="1017900"/>
                  </a:lnTo>
                  <a:lnTo>
                    <a:pt x="246449" y="994178"/>
                  </a:lnTo>
                  <a:lnTo>
                    <a:pt x="210209" y="967893"/>
                  </a:lnTo>
                  <a:lnTo>
                    <a:pt x="176307" y="939188"/>
                  </a:lnTo>
                  <a:lnTo>
                    <a:pt x="144900" y="908204"/>
                  </a:lnTo>
                  <a:lnTo>
                    <a:pt x="116140" y="875083"/>
                  </a:lnTo>
                  <a:lnTo>
                    <a:pt x="90185" y="839967"/>
                  </a:lnTo>
                  <a:lnTo>
                    <a:pt x="67187" y="802996"/>
                  </a:lnTo>
                  <a:lnTo>
                    <a:pt x="47303" y="764312"/>
                  </a:lnTo>
                  <a:lnTo>
                    <a:pt x="30687" y="724058"/>
                  </a:lnTo>
                  <a:lnTo>
                    <a:pt x="17493" y="682374"/>
                  </a:lnTo>
                  <a:lnTo>
                    <a:pt x="7878" y="639403"/>
                  </a:lnTo>
                  <a:lnTo>
                    <a:pt x="1995" y="595286"/>
                  </a:lnTo>
                  <a:lnTo>
                    <a:pt x="0" y="550163"/>
                  </a:lnTo>
                  <a:close/>
                </a:path>
              </a:pathLst>
            </a:custGeom>
            <a:ln w="25400">
              <a:solidFill>
                <a:srgbClr val="393D5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302408" y="5042746"/>
            <a:ext cx="824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FFFF"/>
                </a:solidFill>
                <a:latin typeface="Arial MT"/>
                <a:cs typeface="Arial MT"/>
              </a:rPr>
              <a:t>Archive</a:t>
            </a:r>
            <a:endParaRPr sz="1867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4536" y="27103"/>
            <a:ext cx="4301067" cy="55149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  <a:tabLst>
                <a:tab pos="4283180" algn="l"/>
              </a:tabLst>
            </a:pPr>
            <a:r>
              <a:rPr sz="3467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r>
              <a:rPr sz="3467" u="heavy" spc="-25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3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Access</a:t>
            </a:r>
            <a:r>
              <a:rPr sz="3467" u="heavy" spc="39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28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Tiers	</a:t>
            </a:r>
            <a:endParaRPr sz="3467"/>
          </a:p>
        </p:txBody>
      </p:sp>
      <p:sp>
        <p:nvSpPr>
          <p:cNvPr id="3" name="object 3"/>
          <p:cNvSpPr/>
          <p:nvPr/>
        </p:nvSpPr>
        <p:spPr>
          <a:xfrm>
            <a:off x="4411471" y="535624"/>
            <a:ext cx="4236720" cy="39793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06586" y="935228"/>
            <a:ext cx="79925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920" indent="-507987">
              <a:spcBef>
                <a:spcPts val="13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b="1" spc="53" dirty="0">
                <a:solidFill>
                  <a:srgbClr val="006FC0"/>
                </a:solidFill>
                <a:latin typeface="Trebuchet MS"/>
                <a:cs typeface="Trebuchet MS"/>
              </a:rPr>
              <a:t>Hot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6187" y="1655064"/>
            <a:ext cx="165947" cy="559983"/>
          </a:xfrm>
          <a:prstGeom prst="rect">
            <a:avLst/>
          </a:prstGeom>
        </p:spPr>
        <p:txBody>
          <a:bodyPr vert="horz" wrap="square" lIns="0" tIns="99907" rIns="0" bIns="0" rtlCol="0">
            <a:spAutoFit/>
          </a:bodyPr>
          <a:lstStyle/>
          <a:p>
            <a:pPr marL="16933">
              <a:spcBef>
                <a:spcPts val="787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 marL="16933">
              <a:spcBef>
                <a:spcPts val="660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120" y="1115569"/>
            <a:ext cx="3635587" cy="1105517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507141" indent="-507141">
              <a:spcBef>
                <a:spcPts val="807"/>
              </a:spcBef>
              <a:buFont typeface="Segoe UI Symbol"/>
              <a:buChar char="⮚"/>
              <a:tabLst>
                <a:tab pos="507141" algn="l"/>
                <a:tab pos="507987" algn="l"/>
              </a:tabLst>
            </a:pP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Frequently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  <a:p>
            <a:pPr marL="507987" marR="6773" lvl="1" indent="101597">
              <a:lnSpc>
                <a:spcPct val="146700"/>
              </a:lnSpc>
              <a:spcBef>
                <a:spcPts val="7"/>
              </a:spcBef>
              <a:buFont typeface="Segoe UI Symbol"/>
              <a:buChar char="⮚"/>
              <a:tabLst>
                <a:tab pos="1117572" algn="l"/>
                <a:tab pos="1118419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images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website </a:t>
            </a:r>
            <a:r>
              <a:rPr sz="1200" spc="-339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3" dirty="0">
                <a:solidFill>
                  <a:srgbClr val="006FC0"/>
                </a:solidFill>
                <a:latin typeface="Trebuchet MS"/>
                <a:cs typeface="Trebuchet MS"/>
              </a:rPr>
              <a:t>Low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latency</a:t>
            </a:r>
            <a:endParaRPr sz="1200">
              <a:latin typeface="Trebuchet MS"/>
              <a:cs typeface="Trebuchet MS"/>
            </a:endParaRPr>
          </a:p>
          <a:p>
            <a:pPr marL="507987">
              <a:spcBef>
                <a:spcPts val="653"/>
              </a:spcBef>
            </a:pP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Higher</a:t>
            </a:r>
            <a:r>
              <a:rPr sz="12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586" y="2289048"/>
            <a:ext cx="2989580" cy="561692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24920" indent="-507987">
              <a:spcBef>
                <a:spcPts val="800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b="1" spc="40" dirty="0">
                <a:solidFill>
                  <a:srgbClr val="006FC0"/>
                </a:solidFill>
                <a:latin typeface="Trebuchet MS"/>
                <a:cs typeface="Trebuchet MS"/>
              </a:rPr>
              <a:t>Cool</a:t>
            </a:r>
            <a:endParaRPr sz="1200">
              <a:latin typeface="Trebuchet MS"/>
              <a:cs typeface="Trebuchet MS"/>
            </a:endParaRPr>
          </a:p>
          <a:p>
            <a:pPr marL="1134505" lvl="1" indent="-507987">
              <a:spcBef>
                <a:spcPts val="673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Infrequent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6187" y="2823803"/>
            <a:ext cx="3919220" cy="11105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134505" indent="-508834">
              <a:spcBef>
                <a:spcPts val="800"/>
              </a:spcBef>
              <a:buFont typeface="Segoe UI Symbol"/>
              <a:buChar char="⮚"/>
              <a:tabLst>
                <a:tab pos="1134505" algn="l"/>
                <a:tab pos="1135352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Example</a:t>
            </a:r>
            <a:r>
              <a:rPr sz="12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invoices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customers</a:t>
            </a:r>
            <a:endParaRPr sz="1200">
              <a:latin typeface="Trebuchet MS"/>
              <a:cs typeface="Trebuchet MS"/>
            </a:endParaRPr>
          </a:p>
          <a:p>
            <a:pPr marL="524920" indent="-507987">
              <a:spcBef>
                <a:spcPts val="67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120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spc="147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200" spc="73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73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cy</a:t>
            </a:r>
            <a:endParaRPr sz="1200">
              <a:latin typeface="Trebuchet MS"/>
              <a:cs typeface="Trebuchet MS"/>
            </a:endParaRPr>
          </a:p>
          <a:p>
            <a:pPr marL="524920" indent="-507987">
              <a:spcBef>
                <a:spcPts val="67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Lower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1200">
              <a:latin typeface="Trebuchet MS"/>
              <a:cs typeface="Trebuchet MS"/>
            </a:endParaRPr>
          </a:p>
          <a:p>
            <a:pPr marL="524920" indent="-507987">
              <a:spcBef>
                <a:spcPts val="65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least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20" dirty="0">
                <a:solidFill>
                  <a:srgbClr val="006FC0"/>
                </a:solidFill>
                <a:latin typeface="Trebuchet MS"/>
                <a:cs typeface="Trebuchet MS"/>
              </a:rPr>
              <a:t>30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days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585" y="4081609"/>
            <a:ext cx="108204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920" indent="-507987">
              <a:spcBef>
                <a:spcPts val="13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b="1" spc="147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b="1" spc="-40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b="1" spc="33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200" b="1" spc="13" dirty="0">
                <a:solidFill>
                  <a:srgbClr val="006FC0"/>
                </a:solidFill>
                <a:latin typeface="Trebuchet MS"/>
                <a:cs typeface="Trebuchet MS"/>
              </a:rPr>
              <a:t>h</a:t>
            </a:r>
            <a:r>
              <a:rPr sz="1200" b="1" spc="-60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b="1" spc="-13" dirty="0">
                <a:solidFill>
                  <a:srgbClr val="006FC0"/>
                </a:solidFill>
                <a:latin typeface="Trebuchet MS"/>
                <a:cs typeface="Trebuchet MS"/>
              </a:rPr>
              <a:t>ve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3121" y="4350172"/>
            <a:ext cx="205316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7141" indent="-507141">
              <a:spcBef>
                <a:spcPts val="133"/>
              </a:spcBef>
              <a:buFont typeface="Segoe UI Symbol"/>
              <a:buChar char="⮚"/>
              <a:tabLst>
                <a:tab pos="507141" algn="l"/>
                <a:tab pos="507987" algn="l"/>
              </a:tabLst>
            </a:pP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Rarely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accessed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6187" y="4531022"/>
            <a:ext cx="7244080" cy="138499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07141" marR="3958914" indent="-507141" algn="r">
              <a:spcBef>
                <a:spcPts val="800"/>
              </a:spcBef>
              <a:buFont typeface="Segoe UI Symbol"/>
              <a:buChar char="⮚"/>
              <a:tabLst>
                <a:tab pos="507141" algn="l"/>
                <a:tab pos="507987" algn="l"/>
              </a:tabLst>
            </a:pP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Ex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am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long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t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spc="100" dirty="0">
                <a:solidFill>
                  <a:srgbClr val="006FC0"/>
                </a:solidFill>
                <a:latin typeface="Trebuchet MS"/>
                <a:cs typeface="Trebuchet MS"/>
              </a:rPr>
              <a:t>m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acku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s</a:t>
            </a:r>
            <a:endParaRPr sz="1200">
              <a:latin typeface="Trebuchet MS"/>
              <a:cs typeface="Trebuchet MS"/>
            </a:endParaRPr>
          </a:p>
          <a:p>
            <a:pPr marL="507141" marR="4009713" indent="-507141" algn="r">
              <a:spcBef>
                <a:spcPts val="673"/>
              </a:spcBef>
              <a:buFont typeface="Segoe UI Symbol"/>
              <a:buChar char="⮚"/>
              <a:tabLst>
                <a:tab pos="507141" algn="l"/>
                <a:tab pos="507987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Highest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times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cost</a:t>
            </a:r>
            <a:endParaRPr sz="1200">
              <a:latin typeface="Trebuchet MS"/>
              <a:cs typeface="Trebuchet MS"/>
            </a:endParaRPr>
          </a:p>
          <a:p>
            <a:pPr marL="524920" indent="-507987">
              <a:spcBef>
                <a:spcPts val="67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Latency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200" spc="-9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hours</a:t>
            </a:r>
            <a:endParaRPr sz="1200">
              <a:latin typeface="Trebuchet MS"/>
              <a:cs typeface="Trebuchet MS"/>
            </a:endParaRPr>
          </a:p>
          <a:p>
            <a:pPr marL="524920" indent="-507987">
              <a:spcBef>
                <a:spcPts val="660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at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least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20" dirty="0">
                <a:solidFill>
                  <a:srgbClr val="006FC0"/>
                </a:solidFill>
                <a:latin typeface="Trebuchet MS"/>
                <a:cs typeface="Trebuchet MS"/>
              </a:rPr>
              <a:t>180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days</a:t>
            </a:r>
            <a:endParaRPr sz="1200">
              <a:latin typeface="Trebuchet MS"/>
              <a:cs typeface="Trebuchet MS"/>
            </a:endParaRPr>
          </a:p>
          <a:p>
            <a:pPr marL="524920" indent="-507987">
              <a:spcBef>
                <a:spcPts val="66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Case: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Business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policy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mandated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Archiving,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long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term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retention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7" dirty="0">
                <a:solidFill>
                  <a:srgbClr val="006FC0"/>
                </a:solidFill>
                <a:latin typeface="Trebuchet MS"/>
                <a:cs typeface="Trebuchet MS"/>
              </a:rPr>
              <a:t>like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healthcare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80081" y="2294467"/>
            <a:ext cx="1639147" cy="1501140"/>
            <a:chOff x="4560061" y="1720850"/>
            <a:chExt cx="1229360" cy="1125855"/>
          </a:xfrm>
        </p:grpSpPr>
        <p:sp>
          <p:nvSpPr>
            <p:cNvPr id="13" name="object 13"/>
            <p:cNvSpPr/>
            <p:nvPr/>
          </p:nvSpPr>
          <p:spPr>
            <a:xfrm>
              <a:off x="4572761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60" h="1100455">
                  <a:moveTo>
                    <a:pt x="601979" y="0"/>
                  </a:moveTo>
                  <a:lnTo>
                    <a:pt x="552605" y="1823"/>
                  </a:lnTo>
                  <a:lnTo>
                    <a:pt x="504330" y="7198"/>
                  </a:lnTo>
                  <a:lnTo>
                    <a:pt x="457310" y="15985"/>
                  </a:lnTo>
                  <a:lnTo>
                    <a:pt x="411699" y="28041"/>
                  </a:lnTo>
                  <a:lnTo>
                    <a:pt x="367653" y="43225"/>
                  </a:lnTo>
                  <a:lnTo>
                    <a:pt x="325325" y="61396"/>
                  </a:lnTo>
                  <a:lnTo>
                    <a:pt x="284873" y="82411"/>
                  </a:lnTo>
                  <a:lnTo>
                    <a:pt x="246449" y="106131"/>
                  </a:lnTo>
                  <a:lnTo>
                    <a:pt x="210209" y="132412"/>
                  </a:lnTo>
                  <a:lnTo>
                    <a:pt x="176307" y="161115"/>
                  </a:lnTo>
                  <a:lnTo>
                    <a:pt x="144900" y="192097"/>
                  </a:lnTo>
                  <a:lnTo>
                    <a:pt x="116140" y="225216"/>
                  </a:lnTo>
                  <a:lnTo>
                    <a:pt x="90185" y="260332"/>
                  </a:lnTo>
                  <a:lnTo>
                    <a:pt x="67187" y="297303"/>
                  </a:lnTo>
                  <a:lnTo>
                    <a:pt x="47303" y="335988"/>
                  </a:lnTo>
                  <a:lnTo>
                    <a:pt x="30687" y="376245"/>
                  </a:lnTo>
                  <a:lnTo>
                    <a:pt x="17493" y="417932"/>
                  </a:lnTo>
                  <a:lnTo>
                    <a:pt x="7878" y="460909"/>
                  </a:lnTo>
                  <a:lnTo>
                    <a:pt x="1995" y="505033"/>
                  </a:lnTo>
                  <a:lnTo>
                    <a:pt x="0" y="550163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5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4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7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5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60" y="550163"/>
                  </a:lnTo>
                  <a:lnTo>
                    <a:pt x="1201964" y="505033"/>
                  </a:lnTo>
                  <a:lnTo>
                    <a:pt x="1196081" y="460909"/>
                  </a:lnTo>
                  <a:lnTo>
                    <a:pt x="1186466" y="417932"/>
                  </a:lnTo>
                  <a:lnTo>
                    <a:pt x="1173272" y="376245"/>
                  </a:lnTo>
                  <a:lnTo>
                    <a:pt x="1156656" y="335988"/>
                  </a:lnTo>
                  <a:lnTo>
                    <a:pt x="1136772" y="297303"/>
                  </a:lnTo>
                  <a:lnTo>
                    <a:pt x="1113774" y="260332"/>
                  </a:lnTo>
                  <a:lnTo>
                    <a:pt x="1087819" y="225216"/>
                  </a:lnTo>
                  <a:lnTo>
                    <a:pt x="1059059" y="192097"/>
                  </a:lnTo>
                  <a:lnTo>
                    <a:pt x="1027652" y="161115"/>
                  </a:lnTo>
                  <a:lnTo>
                    <a:pt x="993750" y="132412"/>
                  </a:lnTo>
                  <a:lnTo>
                    <a:pt x="957510" y="106131"/>
                  </a:lnTo>
                  <a:lnTo>
                    <a:pt x="919086" y="82411"/>
                  </a:lnTo>
                  <a:lnTo>
                    <a:pt x="878634" y="61396"/>
                  </a:lnTo>
                  <a:lnTo>
                    <a:pt x="836306" y="43225"/>
                  </a:lnTo>
                  <a:lnTo>
                    <a:pt x="792260" y="28041"/>
                  </a:lnTo>
                  <a:lnTo>
                    <a:pt x="746649" y="15985"/>
                  </a:lnTo>
                  <a:lnTo>
                    <a:pt x="699629" y="7198"/>
                  </a:lnTo>
                  <a:lnTo>
                    <a:pt x="651354" y="1823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EA3968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2761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60" h="1100455">
                  <a:moveTo>
                    <a:pt x="0" y="550163"/>
                  </a:moveTo>
                  <a:lnTo>
                    <a:pt x="1995" y="505033"/>
                  </a:lnTo>
                  <a:lnTo>
                    <a:pt x="7878" y="460909"/>
                  </a:lnTo>
                  <a:lnTo>
                    <a:pt x="17493" y="417932"/>
                  </a:lnTo>
                  <a:lnTo>
                    <a:pt x="30687" y="376245"/>
                  </a:lnTo>
                  <a:lnTo>
                    <a:pt x="47303" y="335988"/>
                  </a:lnTo>
                  <a:lnTo>
                    <a:pt x="67187" y="297303"/>
                  </a:lnTo>
                  <a:lnTo>
                    <a:pt x="90185" y="260332"/>
                  </a:lnTo>
                  <a:lnTo>
                    <a:pt x="116140" y="225216"/>
                  </a:lnTo>
                  <a:lnTo>
                    <a:pt x="144900" y="192097"/>
                  </a:lnTo>
                  <a:lnTo>
                    <a:pt x="176307" y="161115"/>
                  </a:lnTo>
                  <a:lnTo>
                    <a:pt x="210209" y="132412"/>
                  </a:lnTo>
                  <a:lnTo>
                    <a:pt x="246449" y="106131"/>
                  </a:lnTo>
                  <a:lnTo>
                    <a:pt x="284873" y="82411"/>
                  </a:lnTo>
                  <a:lnTo>
                    <a:pt x="325325" y="61396"/>
                  </a:lnTo>
                  <a:lnTo>
                    <a:pt x="367653" y="43225"/>
                  </a:lnTo>
                  <a:lnTo>
                    <a:pt x="411699" y="28041"/>
                  </a:lnTo>
                  <a:lnTo>
                    <a:pt x="457310" y="15985"/>
                  </a:lnTo>
                  <a:lnTo>
                    <a:pt x="504330" y="7198"/>
                  </a:lnTo>
                  <a:lnTo>
                    <a:pt x="552605" y="1823"/>
                  </a:lnTo>
                  <a:lnTo>
                    <a:pt x="601979" y="0"/>
                  </a:lnTo>
                  <a:lnTo>
                    <a:pt x="651354" y="1823"/>
                  </a:lnTo>
                  <a:lnTo>
                    <a:pt x="699629" y="7198"/>
                  </a:lnTo>
                  <a:lnTo>
                    <a:pt x="746649" y="15985"/>
                  </a:lnTo>
                  <a:lnTo>
                    <a:pt x="792260" y="28041"/>
                  </a:lnTo>
                  <a:lnTo>
                    <a:pt x="836306" y="43225"/>
                  </a:lnTo>
                  <a:lnTo>
                    <a:pt x="878634" y="61396"/>
                  </a:lnTo>
                  <a:lnTo>
                    <a:pt x="919086" y="82411"/>
                  </a:lnTo>
                  <a:lnTo>
                    <a:pt x="957510" y="106131"/>
                  </a:lnTo>
                  <a:lnTo>
                    <a:pt x="993750" y="132412"/>
                  </a:lnTo>
                  <a:lnTo>
                    <a:pt x="1027652" y="161115"/>
                  </a:lnTo>
                  <a:lnTo>
                    <a:pt x="1059059" y="192097"/>
                  </a:lnTo>
                  <a:lnTo>
                    <a:pt x="1087819" y="225216"/>
                  </a:lnTo>
                  <a:lnTo>
                    <a:pt x="1113774" y="260332"/>
                  </a:lnTo>
                  <a:lnTo>
                    <a:pt x="1136772" y="297303"/>
                  </a:lnTo>
                  <a:lnTo>
                    <a:pt x="1156656" y="335988"/>
                  </a:lnTo>
                  <a:lnTo>
                    <a:pt x="1173272" y="376245"/>
                  </a:lnTo>
                  <a:lnTo>
                    <a:pt x="1186466" y="417932"/>
                  </a:lnTo>
                  <a:lnTo>
                    <a:pt x="1196081" y="460909"/>
                  </a:lnTo>
                  <a:lnTo>
                    <a:pt x="1201964" y="505033"/>
                  </a:lnTo>
                  <a:lnTo>
                    <a:pt x="1203960" y="550163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5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7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4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5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3"/>
                  </a:lnTo>
                  <a:close/>
                </a:path>
              </a:pathLst>
            </a:custGeom>
            <a:ln w="25400">
              <a:solidFill>
                <a:srgbClr val="AA2A4A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97640" y="2876974"/>
            <a:ext cx="40301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ot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032835" y="2294467"/>
            <a:ext cx="1639147" cy="1501140"/>
            <a:chOff x="6024626" y="1720850"/>
            <a:chExt cx="1229360" cy="1125855"/>
          </a:xfrm>
        </p:grpSpPr>
        <p:sp>
          <p:nvSpPr>
            <p:cNvPr id="17" name="object 17"/>
            <p:cNvSpPr/>
            <p:nvPr/>
          </p:nvSpPr>
          <p:spPr>
            <a:xfrm>
              <a:off x="6037326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601979" y="0"/>
                  </a:moveTo>
                  <a:lnTo>
                    <a:pt x="552605" y="1823"/>
                  </a:lnTo>
                  <a:lnTo>
                    <a:pt x="504330" y="7198"/>
                  </a:lnTo>
                  <a:lnTo>
                    <a:pt x="457310" y="15985"/>
                  </a:lnTo>
                  <a:lnTo>
                    <a:pt x="411699" y="28041"/>
                  </a:lnTo>
                  <a:lnTo>
                    <a:pt x="367653" y="43225"/>
                  </a:lnTo>
                  <a:lnTo>
                    <a:pt x="325325" y="61396"/>
                  </a:lnTo>
                  <a:lnTo>
                    <a:pt x="284873" y="82411"/>
                  </a:lnTo>
                  <a:lnTo>
                    <a:pt x="246449" y="106131"/>
                  </a:lnTo>
                  <a:lnTo>
                    <a:pt x="210209" y="132412"/>
                  </a:lnTo>
                  <a:lnTo>
                    <a:pt x="176307" y="161115"/>
                  </a:lnTo>
                  <a:lnTo>
                    <a:pt x="144900" y="192097"/>
                  </a:lnTo>
                  <a:lnTo>
                    <a:pt x="116140" y="225216"/>
                  </a:lnTo>
                  <a:lnTo>
                    <a:pt x="90185" y="260332"/>
                  </a:lnTo>
                  <a:lnTo>
                    <a:pt x="67187" y="297303"/>
                  </a:lnTo>
                  <a:lnTo>
                    <a:pt x="47303" y="335988"/>
                  </a:lnTo>
                  <a:lnTo>
                    <a:pt x="30687" y="376245"/>
                  </a:lnTo>
                  <a:lnTo>
                    <a:pt x="17493" y="417932"/>
                  </a:lnTo>
                  <a:lnTo>
                    <a:pt x="7878" y="460909"/>
                  </a:lnTo>
                  <a:lnTo>
                    <a:pt x="1995" y="505033"/>
                  </a:lnTo>
                  <a:lnTo>
                    <a:pt x="0" y="550163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5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4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7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5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59" y="550163"/>
                  </a:lnTo>
                  <a:lnTo>
                    <a:pt x="1201964" y="505033"/>
                  </a:lnTo>
                  <a:lnTo>
                    <a:pt x="1196081" y="460909"/>
                  </a:lnTo>
                  <a:lnTo>
                    <a:pt x="1186466" y="417932"/>
                  </a:lnTo>
                  <a:lnTo>
                    <a:pt x="1173272" y="376245"/>
                  </a:lnTo>
                  <a:lnTo>
                    <a:pt x="1156656" y="335988"/>
                  </a:lnTo>
                  <a:lnTo>
                    <a:pt x="1136772" y="297303"/>
                  </a:lnTo>
                  <a:lnTo>
                    <a:pt x="1113774" y="260332"/>
                  </a:lnTo>
                  <a:lnTo>
                    <a:pt x="1087819" y="225216"/>
                  </a:lnTo>
                  <a:lnTo>
                    <a:pt x="1059059" y="192097"/>
                  </a:lnTo>
                  <a:lnTo>
                    <a:pt x="1027652" y="161115"/>
                  </a:lnTo>
                  <a:lnTo>
                    <a:pt x="993750" y="132412"/>
                  </a:lnTo>
                  <a:lnTo>
                    <a:pt x="957510" y="106131"/>
                  </a:lnTo>
                  <a:lnTo>
                    <a:pt x="919086" y="82411"/>
                  </a:lnTo>
                  <a:lnTo>
                    <a:pt x="878634" y="61396"/>
                  </a:lnTo>
                  <a:lnTo>
                    <a:pt x="836306" y="43225"/>
                  </a:lnTo>
                  <a:lnTo>
                    <a:pt x="792260" y="28041"/>
                  </a:lnTo>
                  <a:lnTo>
                    <a:pt x="746649" y="15985"/>
                  </a:lnTo>
                  <a:lnTo>
                    <a:pt x="699629" y="7198"/>
                  </a:lnTo>
                  <a:lnTo>
                    <a:pt x="651354" y="1823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AACF1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037326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0" y="550163"/>
                  </a:moveTo>
                  <a:lnTo>
                    <a:pt x="1995" y="505033"/>
                  </a:lnTo>
                  <a:lnTo>
                    <a:pt x="7878" y="460909"/>
                  </a:lnTo>
                  <a:lnTo>
                    <a:pt x="17493" y="417932"/>
                  </a:lnTo>
                  <a:lnTo>
                    <a:pt x="30687" y="376245"/>
                  </a:lnTo>
                  <a:lnTo>
                    <a:pt x="47303" y="335988"/>
                  </a:lnTo>
                  <a:lnTo>
                    <a:pt x="67187" y="297303"/>
                  </a:lnTo>
                  <a:lnTo>
                    <a:pt x="90185" y="260332"/>
                  </a:lnTo>
                  <a:lnTo>
                    <a:pt x="116140" y="225216"/>
                  </a:lnTo>
                  <a:lnTo>
                    <a:pt x="144900" y="192097"/>
                  </a:lnTo>
                  <a:lnTo>
                    <a:pt x="176307" y="161115"/>
                  </a:lnTo>
                  <a:lnTo>
                    <a:pt x="210209" y="132412"/>
                  </a:lnTo>
                  <a:lnTo>
                    <a:pt x="246449" y="106131"/>
                  </a:lnTo>
                  <a:lnTo>
                    <a:pt x="284873" y="82411"/>
                  </a:lnTo>
                  <a:lnTo>
                    <a:pt x="325325" y="61396"/>
                  </a:lnTo>
                  <a:lnTo>
                    <a:pt x="367653" y="43225"/>
                  </a:lnTo>
                  <a:lnTo>
                    <a:pt x="411699" y="28041"/>
                  </a:lnTo>
                  <a:lnTo>
                    <a:pt x="457310" y="15985"/>
                  </a:lnTo>
                  <a:lnTo>
                    <a:pt x="504330" y="7198"/>
                  </a:lnTo>
                  <a:lnTo>
                    <a:pt x="552605" y="1823"/>
                  </a:lnTo>
                  <a:lnTo>
                    <a:pt x="601979" y="0"/>
                  </a:lnTo>
                  <a:lnTo>
                    <a:pt x="651354" y="1823"/>
                  </a:lnTo>
                  <a:lnTo>
                    <a:pt x="699629" y="7198"/>
                  </a:lnTo>
                  <a:lnTo>
                    <a:pt x="746649" y="15985"/>
                  </a:lnTo>
                  <a:lnTo>
                    <a:pt x="792260" y="28041"/>
                  </a:lnTo>
                  <a:lnTo>
                    <a:pt x="836306" y="43225"/>
                  </a:lnTo>
                  <a:lnTo>
                    <a:pt x="878634" y="61396"/>
                  </a:lnTo>
                  <a:lnTo>
                    <a:pt x="919086" y="82411"/>
                  </a:lnTo>
                  <a:lnTo>
                    <a:pt x="957510" y="106131"/>
                  </a:lnTo>
                  <a:lnTo>
                    <a:pt x="993750" y="132412"/>
                  </a:lnTo>
                  <a:lnTo>
                    <a:pt x="1027652" y="161115"/>
                  </a:lnTo>
                  <a:lnTo>
                    <a:pt x="1059059" y="192097"/>
                  </a:lnTo>
                  <a:lnTo>
                    <a:pt x="1087819" y="225216"/>
                  </a:lnTo>
                  <a:lnTo>
                    <a:pt x="1113774" y="260332"/>
                  </a:lnTo>
                  <a:lnTo>
                    <a:pt x="1136772" y="297303"/>
                  </a:lnTo>
                  <a:lnTo>
                    <a:pt x="1156656" y="335988"/>
                  </a:lnTo>
                  <a:lnTo>
                    <a:pt x="1173272" y="376245"/>
                  </a:lnTo>
                  <a:lnTo>
                    <a:pt x="1186466" y="417932"/>
                  </a:lnTo>
                  <a:lnTo>
                    <a:pt x="1196081" y="460909"/>
                  </a:lnTo>
                  <a:lnTo>
                    <a:pt x="1201964" y="505033"/>
                  </a:lnTo>
                  <a:lnTo>
                    <a:pt x="1203959" y="550163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5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7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4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5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3"/>
                  </a:lnTo>
                  <a:close/>
                </a:path>
              </a:pathLst>
            </a:custGeom>
            <a:ln w="25399">
              <a:solidFill>
                <a:srgbClr val="7B9617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591465" y="2876974"/>
            <a:ext cx="52239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13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67" dirty="0">
                <a:solidFill>
                  <a:srgbClr val="FFFFFF"/>
                </a:solidFill>
                <a:latin typeface="Arial MT"/>
                <a:cs typeface="Arial MT"/>
              </a:rPr>
              <a:t>ool</a:t>
            </a:r>
            <a:endParaRPr sz="1867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985587" y="2294467"/>
            <a:ext cx="1639147" cy="1501140"/>
            <a:chOff x="7489190" y="1720850"/>
            <a:chExt cx="1229360" cy="1125855"/>
          </a:xfrm>
        </p:grpSpPr>
        <p:sp>
          <p:nvSpPr>
            <p:cNvPr id="21" name="object 21"/>
            <p:cNvSpPr/>
            <p:nvPr/>
          </p:nvSpPr>
          <p:spPr>
            <a:xfrm>
              <a:off x="7501890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601979" y="0"/>
                  </a:moveTo>
                  <a:lnTo>
                    <a:pt x="552605" y="1823"/>
                  </a:lnTo>
                  <a:lnTo>
                    <a:pt x="504330" y="7198"/>
                  </a:lnTo>
                  <a:lnTo>
                    <a:pt x="457310" y="15985"/>
                  </a:lnTo>
                  <a:lnTo>
                    <a:pt x="411699" y="28041"/>
                  </a:lnTo>
                  <a:lnTo>
                    <a:pt x="367653" y="43225"/>
                  </a:lnTo>
                  <a:lnTo>
                    <a:pt x="325325" y="61396"/>
                  </a:lnTo>
                  <a:lnTo>
                    <a:pt x="284873" y="82411"/>
                  </a:lnTo>
                  <a:lnTo>
                    <a:pt x="246449" y="106131"/>
                  </a:lnTo>
                  <a:lnTo>
                    <a:pt x="210209" y="132412"/>
                  </a:lnTo>
                  <a:lnTo>
                    <a:pt x="176307" y="161115"/>
                  </a:lnTo>
                  <a:lnTo>
                    <a:pt x="144900" y="192097"/>
                  </a:lnTo>
                  <a:lnTo>
                    <a:pt x="116140" y="225216"/>
                  </a:lnTo>
                  <a:lnTo>
                    <a:pt x="90185" y="260332"/>
                  </a:lnTo>
                  <a:lnTo>
                    <a:pt x="67187" y="297303"/>
                  </a:lnTo>
                  <a:lnTo>
                    <a:pt x="47303" y="335988"/>
                  </a:lnTo>
                  <a:lnTo>
                    <a:pt x="30687" y="376245"/>
                  </a:lnTo>
                  <a:lnTo>
                    <a:pt x="17493" y="417932"/>
                  </a:lnTo>
                  <a:lnTo>
                    <a:pt x="7878" y="460909"/>
                  </a:lnTo>
                  <a:lnTo>
                    <a:pt x="1995" y="505033"/>
                  </a:lnTo>
                  <a:lnTo>
                    <a:pt x="0" y="550163"/>
                  </a:lnTo>
                  <a:lnTo>
                    <a:pt x="1995" y="595277"/>
                  </a:lnTo>
                  <a:lnTo>
                    <a:pt x="7878" y="639388"/>
                  </a:lnTo>
                  <a:lnTo>
                    <a:pt x="17493" y="682354"/>
                  </a:lnTo>
                  <a:lnTo>
                    <a:pt x="30687" y="724034"/>
                  </a:lnTo>
                  <a:lnTo>
                    <a:pt x="47303" y="764285"/>
                  </a:lnTo>
                  <a:lnTo>
                    <a:pt x="67187" y="802968"/>
                  </a:lnTo>
                  <a:lnTo>
                    <a:pt x="90185" y="839938"/>
                  </a:lnTo>
                  <a:lnTo>
                    <a:pt x="116140" y="875056"/>
                  </a:lnTo>
                  <a:lnTo>
                    <a:pt x="144900" y="908179"/>
                  </a:lnTo>
                  <a:lnTo>
                    <a:pt x="176307" y="939164"/>
                  </a:lnTo>
                  <a:lnTo>
                    <a:pt x="210209" y="967872"/>
                  </a:lnTo>
                  <a:lnTo>
                    <a:pt x="246449" y="994160"/>
                  </a:lnTo>
                  <a:lnTo>
                    <a:pt x="284873" y="1017885"/>
                  </a:lnTo>
                  <a:lnTo>
                    <a:pt x="325325" y="1038907"/>
                  </a:lnTo>
                  <a:lnTo>
                    <a:pt x="367653" y="1057084"/>
                  </a:lnTo>
                  <a:lnTo>
                    <a:pt x="411699" y="1072274"/>
                  </a:lnTo>
                  <a:lnTo>
                    <a:pt x="457310" y="1084335"/>
                  </a:lnTo>
                  <a:lnTo>
                    <a:pt x="504330" y="1093125"/>
                  </a:lnTo>
                  <a:lnTo>
                    <a:pt x="552605" y="1098503"/>
                  </a:lnTo>
                  <a:lnTo>
                    <a:pt x="601979" y="1100327"/>
                  </a:lnTo>
                  <a:lnTo>
                    <a:pt x="651354" y="1098503"/>
                  </a:lnTo>
                  <a:lnTo>
                    <a:pt x="699629" y="1093125"/>
                  </a:lnTo>
                  <a:lnTo>
                    <a:pt x="746649" y="1084335"/>
                  </a:lnTo>
                  <a:lnTo>
                    <a:pt x="792260" y="1072274"/>
                  </a:lnTo>
                  <a:lnTo>
                    <a:pt x="836306" y="1057084"/>
                  </a:lnTo>
                  <a:lnTo>
                    <a:pt x="878634" y="1038907"/>
                  </a:lnTo>
                  <a:lnTo>
                    <a:pt x="919086" y="1017885"/>
                  </a:lnTo>
                  <a:lnTo>
                    <a:pt x="957510" y="994160"/>
                  </a:lnTo>
                  <a:lnTo>
                    <a:pt x="993750" y="967872"/>
                  </a:lnTo>
                  <a:lnTo>
                    <a:pt x="1027652" y="939165"/>
                  </a:lnTo>
                  <a:lnTo>
                    <a:pt x="1059059" y="908179"/>
                  </a:lnTo>
                  <a:lnTo>
                    <a:pt x="1087819" y="875056"/>
                  </a:lnTo>
                  <a:lnTo>
                    <a:pt x="1113774" y="839938"/>
                  </a:lnTo>
                  <a:lnTo>
                    <a:pt x="1136772" y="802968"/>
                  </a:lnTo>
                  <a:lnTo>
                    <a:pt x="1156656" y="764286"/>
                  </a:lnTo>
                  <a:lnTo>
                    <a:pt x="1173272" y="724034"/>
                  </a:lnTo>
                  <a:lnTo>
                    <a:pt x="1186466" y="682354"/>
                  </a:lnTo>
                  <a:lnTo>
                    <a:pt x="1196081" y="639388"/>
                  </a:lnTo>
                  <a:lnTo>
                    <a:pt x="1201964" y="595277"/>
                  </a:lnTo>
                  <a:lnTo>
                    <a:pt x="1203959" y="550163"/>
                  </a:lnTo>
                  <a:lnTo>
                    <a:pt x="1201964" y="505033"/>
                  </a:lnTo>
                  <a:lnTo>
                    <a:pt x="1196081" y="460909"/>
                  </a:lnTo>
                  <a:lnTo>
                    <a:pt x="1186466" y="417932"/>
                  </a:lnTo>
                  <a:lnTo>
                    <a:pt x="1173272" y="376245"/>
                  </a:lnTo>
                  <a:lnTo>
                    <a:pt x="1156656" y="335988"/>
                  </a:lnTo>
                  <a:lnTo>
                    <a:pt x="1136772" y="297303"/>
                  </a:lnTo>
                  <a:lnTo>
                    <a:pt x="1113774" y="260332"/>
                  </a:lnTo>
                  <a:lnTo>
                    <a:pt x="1087819" y="225216"/>
                  </a:lnTo>
                  <a:lnTo>
                    <a:pt x="1059059" y="192097"/>
                  </a:lnTo>
                  <a:lnTo>
                    <a:pt x="1027652" y="161115"/>
                  </a:lnTo>
                  <a:lnTo>
                    <a:pt x="993750" y="132412"/>
                  </a:lnTo>
                  <a:lnTo>
                    <a:pt x="957510" y="106131"/>
                  </a:lnTo>
                  <a:lnTo>
                    <a:pt x="919086" y="82411"/>
                  </a:lnTo>
                  <a:lnTo>
                    <a:pt x="878634" y="61396"/>
                  </a:lnTo>
                  <a:lnTo>
                    <a:pt x="836306" y="43225"/>
                  </a:lnTo>
                  <a:lnTo>
                    <a:pt x="792260" y="28041"/>
                  </a:lnTo>
                  <a:lnTo>
                    <a:pt x="746649" y="15985"/>
                  </a:lnTo>
                  <a:lnTo>
                    <a:pt x="699629" y="7198"/>
                  </a:lnTo>
                  <a:lnTo>
                    <a:pt x="651354" y="1823"/>
                  </a:lnTo>
                  <a:lnTo>
                    <a:pt x="601979" y="0"/>
                  </a:lnTo>
                  <a:close/>
                </a:path>
              </a:pathLst>
            </a:custGeom>
            <a:solidFill>
              <a:srgbClr val="50556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501890" y="1733550"/>
              <a:ext cx="1203960" cy="1100455"/>
            </a:xfrm>
            <a:custGeom>
              <a:avLst/>
              <a:gdLst/>
              <a:ahLst/>
              <a:cxnLst/>
              <a:rect l="l" t="t" r="r" b="b"/>
              <a:pathLst>
                <a:path w="1203959" h="1100455">
                  <a:moveTo>
                    <a:pt x="0" y="550163"/>
                  </a:moveTo>
                  <a:lnTo>
                    <a:pt x="1995" y="505033"/>
                  </a:lnTo>
                  <a:lnTo>
                    <a:pt x="7878" y="460909"/>
                  </a:lnTo>
                  <a:lnTo>
                    <a:pt x="17493" y="417932"/>
                  </a:lnTo>
                  <a:lnTo>
                    <a:pt x="30687" y="376245"/>
                  </a:lnTo>
                  <a:lnTo>
                    <a:pt x="47303" y="335988"/>
                  </a:lnTo>
                  <a:lnTo>
                    <a:pt x="67187" y="297303"/>
                  </a:lnTo>
                  <a:lnTo>
                    <a:pt x="90185" y="260332"/>
                  </a:lnTo>
                  <a:lnTo>
                    <a:pt x="116140" y="225216"/>
                  </a:lnTo>
                  <a:lnTo>
                    <a:pt x="144900" y="192097"/>
                  </a:lnTo>
                  <a:lnTo>
                    <a:pt x="176307" y="161115"/>
                  </a:lnTo>
                  <a:lnTo>
                    <a:pt x="210209" y="132412"/>
                  </a:lnTo>
                  <a:lnTo>
                    <a:pt x="246449" y="106131"/>
                  </a:lnTo>
                  <a:lnTo>
                    <a:pt x="284873" y="82411"/>
                  </a:lnTo>
                  <a:lnTo>
                    <a:pt x="325325" y="61396"/>
                  </a:lnTo>
                  <a:lnTo>
                    <a:pt x="367653" y="43225"/>
                  </a:lnTo>
                  <a:lnTo>
                    <a:pt x="411699" y="28041"/>
                  </a:lnTo>
                  <a:lnTo>
                    <a:pt x="457310" y="15985"/>
                  </a:lnTo>
                  <a:lnTo>
                    <a:pt x="504330" y="7198"/>
                  </a:lnTo>
                  <a:lnTo>
                    <a:pt x="552605" y="1823"/>
                  </a:lnTo>
                  <a:lnTo>
                    <a:pt x="601979" y="0"/>
                  </a:lnTo>
                  <a:lnTo>
                    <a:pt x="651354" y="1823"/>
                  </a:lnTo>
                  <a:lnTo>
                    <a:pt x="699629" y="7198"/>
                  </a:lnTo>
                  <a:lnTo>
                    <a:pt x="746649" y="15985"/>
                  </a:lnTo>
                  <a:lnTo>
                    <a:pt x="792260" y="28041"/>
                  </a:lnTo>
                  <a:lnTo>
                    <a:pt x="836306" y="43225"/>
                  </a:lnTo>
                  <a:lnTo>
                    <a:pt x="878634" y="61396"/>
                  </a:lnTo>
                  <a:lnTo>
                    <a:pt x="919086" y="82411"/>
                  </a:lnTo>
                  <a:lnTo>
                    <a:pt x="957510" y="106131"/>
                  </a:lnTo>
                  <a:lnTo>
                    <a:pt x="993750" y="132412"/>
                  </a:lnTo>
                  <a:lnTo>
                    <a:pt x="1027652" y="161115"/>
                  </a:lnTo>
                  <a:lnTo>
                    <a:pt x="1059059" y="192097"/>
                  </a:lnTo>
                  <a:lnTo>
                    <a:pt x="1087819" y="225216"/>
                  </a:lnTo>
                  <a:lnTo>
                    <a:pt x="1113774" y="260332"/>
                  </a:lnTo>
                  <a:lnTo>
                    <a:pt x="1136772" y="297303"/>
                  </a:lnTo>
                  <a:lnTo>
                    <a:pt x="1156656" y="335988"/>
                  </a:lnTo>
                  <a:lnTo>
                    <a:pt x="1173272" y="376245"/>
                  </a:lnTo>
                  <a:lnTo>
                    <a:pt x="1186466" y="417932"/>
                  </a:lnTo>
                  <a:lnTo>
                    <a:pt x="1196081" y="460909"/>
                  </a:lnTo>
                  <a:lnTo>
                    <a:pt x="1201964" y="505033"/>
                  </a:lnTo>
                  <a:lnTo>
                    <a:pt x="1203959" y="550163"/>
                  </a:lnTo>
                  <a:lnTo>
                    <a:pt x="1201964" y="595277"/>
                  </a:lnTo>
                  <a:lnTo>
                    <a:pt x="1196081" y="639388"/>
                  </a:lnTo>
                  <a:lnTo>
                    <a:pt x="1186466" y="682354"/>
                  </a:lnTo>
                  <a:lnTo>
                    <a:pt x="1173272" y="724034"/>
                  </a:lnTo>
                  <a:lnTo>
                    <a:pt x="1156656" y="764286"/>
                  </a:lnTo>
                  <a:lnTo>
                    <a:pt x="1136772" y="802968"/>
                  </a:lnTo>
                  <a:lnTo>
                    <a:pt x="1113774" y="839938"/>
                  </a:lnTo>
                  <a:lnTo>
                    <a:pt x="1087819" y="875056"/>
                  </a:lnTo>
                  <a:lnTo>
                    <a:pt x="1059059" y="908179"/>
                  </a:lnTo>
                  <a:lnTo>
                    <a:pt x="1027652" y="939165"/>
                  </a:lnTo>
                  <a:lnTo>
                    <a:pt x="993750" y="967872"/>
                  </a:lnTo>
                  <a:lnTo>
                    <a:pt x="957510" y="994160"/>
                  </a:lnTo>
                  <a:lnTo>
                    <a:pt x="919086" y="1017885"/>
                  </a:lnTo>
                  <a:lnTo>
                    <a:pt x="878634" y="1038907"/>
                  </a:lnTo>
                  <a:lnTo>
                    <a:pt x="836306" y="1057084"/>
                  </a:lnTo>
                  <a:lnTo>
                    <a:pt x="792260" y="1072274"/>
                  </a:lnTo>
                  <a:lnTo>
                    <a:pt x="746649" y="1084335"/>
                  </a:lnTo>
                  <a:lnTo>
                    <a:pt x="699629" y="1093125"/>
                  </a:lnTo>
                  <a:lnTo>
                    <a:pt x="651354" y="1098503"/>
                  </a:lnTo>
                  <a:lnTo>
                    <a:pt x="601979" y="1100327"/>
                  </a:lnTo>
                  <a:lnTo>
                    <a:pt x="552605" y="1098503"/>
                  </a:lnTo>
                  <a:lnTo>
                    <a:pt x="504330" y="1093125"/>
                  </a:lnTo>
                  <a:lnTo>
                    <a:pt x="457310" y="1084335"/>
                  </a:lnTo>
                  <a:lnTo>
                    <a:pt x="411699" y="1072274"/>
                  </a:lnTo>
                  <a:lnTo>
                    <a:pt x="367653" y="1057084"/>
                  </a:lnTo>
                  <a:lnTo>
                    <a:pt x="325325" y="1038907"/>
                  </a:lnTo>
                  <a:lnTo>
                    <a:pt x="284873" y="1017885"/>
                  </a:lnTo>
                  <a:lnTo>
                    <a:pt x="246449" y="994160"/>
                  </a:lnTo>
                  <a:lnTo>
                    <a:pt x="210209" y="967872"/>
                  </a:lnTo>
                  <a:lnTo>
                    <a:pt x="176307" y="939164"/>
                  </a:lnTo>
                  <a:lnTo>
                    <a:pt x="144900" y="908179"/>
                  </a:lnTo>
                  <a:lnTo>
                    <a:pt x="116140" y="875056"/>
                  </a:lnTo>
                  <a:lnTo>
                    <a:pt x="90185" y="839938"/>
                  </a:lnTo>
                  <a:lnTo>
                    <a:pt x="67187" y="802968"/>
                  </a:lnTo>
                  <a:lnTo>
                    <a:pt x="47303" y="764285"/>
                  </a:lnTo>
                  <a:lnTo>
                    <a:pt x="30687" y="724034"/>
                  </a:lnTo>
                  <a:lnTo>
                    <a:pt x="17493" y="682354"/>
                  </a:lnTo>
                  <a:lnTo>
                    <a:pt x="7878" y="639388"/>
                  </a:lnTo>
                  <a:lnTo>
                    <a:pt x="1995" y="595277"/>
                  </a:lnTo>
                  <a:lnTo>
                    <a:pt x="0" y="550163"/>
                  </a:lnTo>
                  <a:close/>
                </a:path>
              </a:pathLst>
            </a:custGeom>
            <a:ln w="25399">
              <a:solidFill>
                <a:srgbClr val="393D51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394188" y="2876974"/>
            <a:ext cx="824653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spc="-7" dirty="0">
                <a:solidFill>
                  <a:srgbClr val="FFFFFF"/>
                </a:solidFill>
                <a:latin typeface="Arial MT"/>
                <a:cs typeface="Arial MT"/>
              </a:rPr>
              <a:t>Archive</a:t>
            </a:r>
            <a:endParaRPr sz="1867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52539" y="4229608"/>
            <a:ext cx="753533" cy="383011"/>
          </a:xfrm>
          <a:prstGeom prst="rect">
            <a:avLst/>
          </a:prstGeom>
        </p:spPr>
        <p:txBody>
          <a:bodyPr vert="horz" wrap="square" lIns="0" tIns="23707" rIns="0" bIns="0" rtlCol="0">
            <a:spAutoFit/>
          </a:bodyPr>
          <a:lstStyle/>
          <a:p>
            <a:pPr marL="16933" marR="6773" indent="11853">
              <a:lnSpc>
                <a:spcPts val="1427"/>
              </a:lnSpc>
              <a:spcBef>
                <a:spcPts val="187"/>
              </a:spcBef>
            </a:pPr>
            <a:r>
              <a:rPr sz="1200" spc="-13" dirty="0">
                <a:solidFill>
                  <a:srgbClr val="001F5F"/>
                </a:solidFill>
                <a:latin typeface="Calibri"/>
                <a:cs typeface="Calibri"/>
              </a:rPr>
              <a:t>F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t </a:t>
            </a:r>
            <a:r>
              <a:rPr sz="1200" spc="-13" dirty="0">
                <a:solidFill>
                  <a:srgbClr val="001F5F"/>
                </a:solidFill>
                <a:latin typeface="Calibri"/>
                <a:cs typeface="Calibri"/>
              </a:rPr>
              <a:t>A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cc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s  H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ighe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1200" spc="27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C</a:t>
            </a:r>
            <a:r>
              <a:rPr sz="1200" spc="7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68923" y="4229608"/>
            <a:ext cx="772160" cy="383011"/>
          </a:xfrm>
          <a:prstGeom prst="rect">
            <a:avLst/>
          </a:prstGeom>
        </p:spPr>
        <p:txBody>
          <a:bodyPr vert="horz" wrap="square" lIns="0" tIns="23707" rIns="0" bIns="0" rtlCol="0">
            <a:spAutoFit/>
          </a:bodyPr>
          <a:lstStyle/>
          <a:p>
            <a:pPr marL="40639" marR="6773" indent="-24553">
              <a:lnSpc>
                <a:spcPts val="1427"/>
              </a:lnSpc>
              <a:spcBef>
                <a:spcPts val="187"/>
              </a:spcBef>
            </a:pPr>
            <a:r>
              <a:rPr sz="1200" spc="-13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ow</a:t>
            </a:r>
            <a:r>
              <a:rPr sz="1200" spc="-13" dirty="0">
                <a:solidFill>
                  <a:srgbClr val="001F5F"/>
                </a:solidFill>
                <a:latin typeface="Calibri"/>
                <a:cs typeface="Calibri"/>
              </a:rPr>
              <a:t> A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cc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es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s  </a:t>
            </a:r>
            <a:r>
              <a:rPr sz="1200" spc="7" dirty="0">
                <a:solidFill>
                  <a:srgbClr val="001F5F"/>
                </a:solidFill>
                <a:latin typeface="Calibri"/>
                <a:cs typeface="Calibri"/>
              </a:rPr>
              <a:t>L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ow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e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r</a:t>
            </a:r>
            <a:r>
              <a:rPr sz="1200" spc="-33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C</a:t>
            </a:r>
            <a:r>
              <a:rPr sz="1200" spc="7" dirty="0">
                <a:solidFill>
                  <a:srgbClr val="001F5F"/>
                </a:solidFill>
                <a:latin typeface="Calibri"/>
                <a:cs typeface="Calibri"/>
              </a:rPr>
              <a:t>o</a:t>
            </a:r>
            <a:r>
              <a:rPr sz="1200" spc="-7" dirty="0">
                <a:solidFill>
                  <a:srgbClr val="001F5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001F5F"/>
                </a:solidFill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297506" y="3879427"/>
            <a:ext cx="5219700" cy="331047"/>
            <a:chOff x="4723129" y="2909570"/>
            <a:chExt cx="3914775" cy="248285"/>
          </a:xfrm>
        </p:grpSpPr>
        <p:sp>
          <p:nvSpPr>
            <p:cNvPr id="27" name="object 27"/>
            <p:cNvSpPr/>
            <p:nvPr/>
          </p:nvSpPr>
          <p:spPr>
            <a:xfrm>
              <a:off x="4735829" y="2922270"/>
              <a:ext cx="3889375" cy="222885"/>
            </a:xfrm>
            <a:custGeom>
              <a:avLst/>
              <a:gdLst/>
              <a:ahLst/>
              <a:cxnLst/>
              <a:rect l="l" t="t" r="r" b="b"/>
              <a:pathLst>
                <a:path w="3889375" h="222885">
                  <a:moveTo>
                    <a:pt x="3777996" y="0"/>
                  </a:moveTo>
                  <a:lnTo>
                    <a:pt x="3777996" y="55625"/>
                  </a:lnTo>
                  <a:lnTo>
                    <a:pt x="111252" y="55625"/>
                  </a:lnTo>
                  <a:lnTo>
                    <a:pt x="111252" y="0"/>
                  </a:lnTo>
                  <a:lnTo>
                    <a:pt x="0" y="111252"/>
                  </a:lnTo>
                  <a:lnTo>
                    <a:pt x="111252" y="222504"/>
                  </a:lnTo>
                  <a:lnTo>
                    <a:pt x="111252" y="166878"/>
                  </a:lnTo>
                  <a:lnTo>
                    <a:pt x="3777996" y="166878"/>
                  </a:lnTo>
                  <a:lnTo>
                    <a:pt x="3777996" y="222504"/>
                  </a:lnTo>
                  <a:lnTo>
                    <a:pt x="3889248" y="111252"/>
                  </a:lnTo>
                  <a:lnTo>
                    <a:pt x="3777996" y="0"/>
                  </a:lnTo>
                  <a:close/>
                </a:path>
              </a:pathLst>
            </a:custGeom>
            <a:solidFill>
              <a:srgbClr val="00ABC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735829" y="2922270"/>
              <a:ext cx="3889375" cy="222885"/>
            </a:xfrm>
            <a:custGeom>
              <a:avLst/>
              <a:gdLst/>
              <a:ahLst/>
              <a:cxnLst/>
              <a:rect l="l" t="t" r="r" b="b"/>
              <a:pathLst>
                <a:path w="3889375" h="222885">
                  <a:moveTo>
                    <a:pt x="0" y="111252"/>
                  </a:moveTo>
                  <a:lnTo>
                    <a:pt x="111252" y="0"/>
                  </a:lnTo>
                  <a:lnTo>
                    <a:pt x="111252" y="55625"/>
                  </a:lnTo>
                  <a:lnTo>
                    <a:pt x="3777996" y="55625"/>
                  </a:lnTo>
                  <a:lnTo>
                    <a:pt x="3777996" y="0"/>
                  </a:lnTo>
                  <a:lnTo>
                    <a:pt x="3889248" y="111252"/>
                  </a:lnTo>
                  <a:lnTo>
                    <a:pt x="3777996" y="222504"/>
                  </a:lnTo>
                  <a:lnTo>
                    <a:pt x="3777996" y="166878"/>
                  </a:lnTo>
                  <a:lnTo>
                    <a:pt x="111252" y="166878"/>
                  </a:lnTo>
                  <a:lnTo>
                    <a:pt x="111252" y="222504"/>
                  </a:lnTo>
                  <a:lnTo>
                    <a:pt x="0" y="111252"/>
                  </a:lnTo>
                  <a:close/>
                </a:path>
              </a:pathLst>
            </a:custGeom>
            <a:ln w="25400">
              <a:solidFill>
                <a:srgbClr val="007B96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iles">
            <a:extLst>
              <a:ext uri="{FF2B5EF4-FFF2-40B4-BE49-F238E27FC236}">
                <a16:creationId xmlns:a16="http://schemas.microsoft.com/office/drawing/2014/main" id="{48D690E7-45F0-4E07-EA46-BC1F3CA90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8578" algn="ctr"/>
            <a:r>
              <a:rPr lang="en-US" sz="6000" spc="80">
                <a:solidFill>
                  <a:srgbClr val="FFFFFF"/>
                </a:solidFill>
              </a:rPr>
              <a:t>A</a:t>
            </a:r>
            <a:r>
              <a:rPr lang="en-US" sz="6000" spc="-227">
                <a:solidFill>
                  <a:srgbClr val="FFFFFF"/>
                </a:solidFill>
              </a:rPr>
              <a:t>zu</a:t>
            </a:r>
            <a:r>
              <a:rPr lang="en-US" sz="6000" spc="-293">
                <a:solidFill>
                  <a:srgbClr val="FFFFFF"/>
                </a:solidFill>
              </a:rPr>
              <a:t>r</a:t>
            </a:r>
            <a:r>
              <a:rPr lang="en-US" sz="6000" spc="-387">
                <a:solidFill>
                  <a:srgbClr val="FFFFFF"/>
                </a:solidFill>
              </a:rPr>
              <a:t>e</a:t>
            </a:r>
            <a:r>
              <a:rPr lang="en-US" sz="6000" spc="-107">
                <a:solidFill>
                  <a:srgbClr val="FFFFFF"/>
                </a:solidFill>
              </a:rPr>
              <a:t> </a:t>
            </a:r>
            <a:r>
              <a:rPr lang="en-US" sz="6000" spc="-339">
                <a:solidFill>
                  <a:srgbClr val="FFFFFF"/>
                </a:solidFill>
              </a:rPr>
              <a:t>T</a:t>
            </a:r>
            <a:r>
              <a:rPr lang="en-US" sz="6000" spc="-272">
                <a:solidFill>
                  <a:srgbClr val="FFFFFF"/>
                </a:solidFill>
              </a:rPr>
              <a:t>a</a:t>
            </a:r>
            <a:r>
              <a:rPr lang="en-US" sz="6000" spc="-233">
                <a:solidFill>
                  <a:srgbClr val="FFFFFF"/>
                </a:solidFill>
              </a:rPr>
              <a:t>b</a:t>
            </a:r>
            <a:r>
              <a:rPr lang="en-US" sz="6000" spc="-93">
                <a:solidFill>
                  <a:srgbClr val="FFFFFF"/>
                </a:solidFill>
              </a:rPr>
              <a:t>l</a:t>
            </a:r>
            <a:r>
              <a:rPr lang="en-US" sz="6000" spc="-560">
                <a:solidFill>
                  <a:srgbClr val="FFFFFF"/>
                </a:solidFill>
              </a:rPr>
              <a:t>e</a:t>
            </a:r>
            <a:r>
              <a:rPr lang="en-US" sz="6000" spc="-113">
                <a:solidFill>
                  <a:srgbClr val="FFFFFF"/>
                </a:solidFill>
              </a:rPr>
              <a:t> </a:t>
            </a:r>
            <a:r>
              <a:rPr lang="en-US" sz="6000" spc="-80">
                <a:solidFill>
                  <a:srgbClr val="FFFFFF"/>
                </a:solidFill>
              </a:rPr>
              <a:t>S</a:t>
            </a:r>
            <a:r>
              <a:rPr lang="en-US" sz="6000" spc="-333">
                <a:solidFill>
                  <a:srgbClr val="FFFFFF"/>
                </a:solidFill>
              </a:rPr>
              <a:t>t</a:t>
            </a:r>
            <a:r>
              <a:rPr lang="en-US" sz="6000" spc="-327">
                <a:solidFill>
                  <a:srgbClr val="FFFFFF"/>
                </a:solidFill>
              </a:rPr>
              <a:t>orage</a:t>
            </a:r>
          </a:p>
          <a:p>
            <a:pPr marL="72812" algn="ctr"/>
            <a:r>
              <a:rPr lang="en-US" sz="6000" spc="-40">
                <a:solidFill>
                  <a:srgbClr val="FFFFFF"/>
                </a:solidFill>
              </a:rPr>
              <a:t>A</a:t>
            </a:r>
            <a:r>
              <a:rPr lang="en-US" sz="6000" spc="-167">
                <a:solidFill>
                  <a:srgbClr val="FFFFFF"/>
                </a:solidFill>
              </a:rPr>
              <a:t> </a:t>
            </a:r>
            <a:r>
              <a:rPr lang="en-US" sz="6000" spc="-100">
                <a:solidFill>
                  <a:srgbClr val="FFFFFF"/>
                </a:solidFill>
              </a:rPr>
              <a:t>No</a:t>
            </a:r>
            <a:r>
              <a:rPr lang="en-US" sz="6000" spc="-93">
                <a:solidFill>
                  <a:srgbClr val="FFFFFF"/>
                </a:solidFill>
              </a:rPr>
              <a:t>SQL</a:t>
            </a:r>
            <a:r>
              <a:rPr lang="en-US" sz="6000" spc="-187">
                <a:solidFill>
                  <a:srgbClr val="FFFFFF"/>
                </a:solidFill>
              </a:rPr>
              <a:t> </a:t>
            </a:r>
            <a:r>
              <a:rPr lang="en-US" sz="6000" spc="-147">
                <a:solidFill>
                  <a:srgbClr val="FFFFFF"/>
                </a:solidFill>
              </a:rPr>
              <a:t>ke</a:t>
            </a:r>
            <a:r>
              <a:rPr lang="en-US" sz="6000" spc="-80">
                <a:solidFill>
                  <a:srgbClr val="FFFFFF"/>
                </a:solidFill>
              </a:rPr>
              <a:t>y</a:t>
            </a:r>
            <a:r>
              <a:rPr lang="en-US" sz="6000" spc="-140">
                <a:solidFill>
                  <a:srgbClr val="FFFFFF"/>
                </a:solidFill>
              </a:rPr>
              <a:t>-</a:t>
            </a:r>
            <a:r>
              <a:rPr lang="en-US" sz="6000" spc="-160">
                <a:solidFill>
                  <a:srgbClr val="FFFFFF"/>
                </a:solidFill>
              </a:rPr>
              <a:t>va</a:t>
            </a:r>
            <a:r>
              <a:rPr lang="en-US" sz="6000" spc="-120">
                <a:solidFill>
                  <a:srgbClr val="FFFFFF"/>
                </a:solidFill>
              </a:rPr>
              <a:t>lue</a:t>
            </a:r>
            <a:r>
              <a:rPr lang="en-US" sz="6000" spc="-147">
                <a:solidFill>
                  <a:srgbClr val="FFFFFF"/>
                </a:solidFill>
              </a:rPr>
              <a:t> </a:t>
            </a:r>
            <a:r>
              <a:rPr lang="en-US" sz="6000" spc="-133">
                <a:solidFill>
                  <a:srgbClr val="FFFFFF"/>
                </a:solidFill>
              </a:rPr>
              <a:t>s</a:t>
            </a:r>
            <a:r>
              <a:rPr lang="en-US" sz="6000" spc="-113">
                <a:solidFill>
                  <a:srgbClr val="FFFFFF"/>
                </a:solidFill>
              </a:rPr>
              <a:t>t</a:t>
            </a:r>
            <a:r>
              <a:rPr lang="en-US" sz="6000" spc="-127">
                <a:solidFill>
                  <a:srgbClr val="FFFFFF"/>
                </a:solidFill>
              </a:rPr>
              <a:t>ore</a:t>
            </a:r>
            <a:endParaRPr lang="en-US" sz="600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1921" y="4491340"/>
            <a:ext cx="4080727" cy="187288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0794" y="27103"/>
            <a:ext cx="4284980" cy="55149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  <a:tabLst>
                <a:tab pos="4267093" algn="l"/>
              </a:tabLst>
            </a:pPr>
            <a:r>
              <a:rPr sz="3467" u="heavy" spc="-36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3467" u="heavy" spc="-2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2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Table</a:t>
            </a:r>
            <a:r>
              <a:rPr sz="3467" u="heavy" spc="38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	</a:t>
            </a:r>
            <a:endParaRPr sz="3467"/>
          </a:p>
        </p:txBody>
      </p:sp>
      <p:sp>
        <p:nvSpPr>
          <p:cNvPr id="4" name="object 4"/>
          <p:cNvSpPr/>
          <p:nvPr/>
        </p:nvSpPr>
        <p:spPr>
          <a:xfrm>
            <a:off x="4411471" y="535624"/>
            <a:ext cx="4236720" cy="39793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785300" y="1289980"/>
            <a:ext cx="454998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Items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referred</a:t>
            </a:r>
            <a:r>
              <a:rPr sz="1200" spc="-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rows,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fields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known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as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columns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5301" y="1659804"/>
            <a:ext cx="251714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rows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must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have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key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301" y="2030138"/>
            <a:ext cx="603250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14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concept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relationships,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procedures,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indexes,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foreign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keys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5301" y="2397930"/>
            <a:ext cx="244263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152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ata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w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ll </a:t>
            </a:r>
            <a:r>
              <a:rPr sz="1200" spc="73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su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al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b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73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mal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5300" y="2767752"/>
            <a:ext cx="550672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help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ensure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access,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splits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into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partitions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5301" y="3137576"/>
            <a:ext cx="252052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very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volume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5301" y="3505707"/>
            <a:ext cx="314367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Consider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93" dirty="0">
                <a:solidFill>
                  <a:srgbClr val="006FC0"/>
                </a:solidFill>
                <a:latin typeface="Trebuchet MS"/>
                <a:cs typeface="Trebuchet MS"/>
              </a:rPr>
              <a:t>Cosmos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52" dirty="0">
                <a:solidFill>
                  <a:srgbClr val="006FC0"/>
                </a:solidFill>
                <a:latin typeface="Trebuchet MS"/>
                <a:cs typeface="Trebuchet MS"/>
              </a:rPr>
              <a:t>DB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new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development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7301" y="922189"/>
            <a:ext cx="2407919" cy="30901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920" indent="-507987">
              <a:spcBef>
                <a:spcPts val="13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133" dirty="0">
                <a:solidFill>
                  <a:srgbClr val="006FC0"/>
                </a:solidFill>
                <a:latin typeface="Trebuchet MS"/>
                <a:cs typeface="Trebuchet MS"/>
              </a:rPr>
              <a:t>NoSQL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k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-v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al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u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St</a:t>
            </a:r>
            <a:r>
              <a:rPr sz="1200" spc="93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r</a:t>
            </a:r>
            <a:r>
              <a:rPr sz="1200" spc="10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g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>
              <a:spcBef>
                <a:spcPts val="60"/>
              </a:spcBef>
            </a:pPr>
            <a:endParaRPr sz="1200">
              <a:latin typeface="Trebuchet MS"/>
              <a:cs typeface="Trebuchet MS"/>
            </a:endParaRPr>
          </a:p>
          <a:p>
            <a:pPr marL="16933"/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>
              <a:spcBef>
                <a:spcPts val="53"/>
              </a:spcBef>
            </a:pPr>
            <a:endParaRPr sz="1067">
              <a:latin typeface="Segoe UI Symbol"/>
              <a:cs typeface="Segoe UI Symbol"/>
            </a:endParaRPr>
          </a:p>
          <a:p>
            <a:pPr marL="16933"/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>
              <a:spcBef>
                <a:spcPts val="53"/>
              </a:spcBef>
            </a:pPr>
            <a:endParaRPr sz="1067">
              <a:latin typeface="Segoe UI Symbol"/>
              <a:cs typeface="Segoe UI Symbol"/>
            </a:endParaRPr>
          </a:p>
          <a:p>
            <a:pPr marL="16933">
              <a:spcBef>
                <a:spcPts val="7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>
              <a:spcBef>
                <a:spcPts val="33"/>
              </a:spcBef>
            </a:pPr>
            <a:endParaRPr sz="1067">
              <a:latin typeface="Segoe UI Symbol"/>
              <a:cs typeface="Segoe UI Symbol"/>
            </a:endParaRPr>
          </a:p>
          <a:p>
            <a:pPr marL="16933"/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>
              <a:spcBef>
                <a:spcPts val="53"/>
              </a:spcBef>
            </a:pPr>
            <a:endParaRPr sz="1067">
              <a:latin typeface="Segoe UI Symbol"/>
              <a:cs typeface="Segoe UI Symbol"/>
            </a:endParaRPr>
          </a:p>
          <a:p>
            <a:pPr marL="16933"/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>
              <a:spcBef>
                <a:spcPts val="53"/>
              </a:spcBef>
            </a:pPr>
            <a:endParaRPr sz="1067">
              <a:latin typeface="Segoe UI Symbol"/>
              <a:cs typeface="Segoe UI Symbol"/>
            </a:endParaRPr>
          </a:p>
          <a:p>
            <a:pPr marL="16933"/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>
              <a:spcBef>
                <a:spcPts val="40"/>
              </a:spcBef>
            </a:pPr>
            <a:endParaRPr sz="1067">
              <a:latin typeface="Segoe UI Symbol"/>
              <a:cs typeface="Segoe UI Symbol"/>
            </a:endParaRPr>
          </a:p>
          <a:p>
            <a:pPr marL="16933"/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>
              <a:spcBef>
                <a:spcPts val="53"/>
              </a:spcBef>
            </a:pPr>
            <a:endParaRPr sz="1067">
              <a:latin typeface="Segoe UI Symbol"/>
              <a:cs typeface="Segoe UI Symbol"/>
            </a:endParaRPr>
          </a:p>
          <a:p>
            <a:pPr marL="16933"/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5301" y="3875531"/>
            <a:ext cx="90170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Advantages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300" y="4060444"/>
            <a:ext cx="3894667" cy="1491007"/>
          </a:xfrm>
          <a:prstGeom prst="rect">
            <a:avLst/>
          </a:prstGeom>
        </p:spPr>
        <p:txBody>
          <a:bodyPr vert="horz" wrap="square" lIns="0" tIns="99907" rIns="0" bIns="0" rtlCol="0">
            <a:spAutoFit/>
          </a:bodyPr>
          <a:lstStyle/>
          <a:p>
            <a:pPr marL="1134505" indent="-507987">
              <a:spcBef>
                <a:spcPts val="78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It's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simpler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endParaRPr sz="1200">
              <a:latin typeface="Trebuchet MS"/>
              <a:cs typeface="Trebuchet MS"/>
            </a:endParaRPr>
          </a:p>
          <a:p>
            <a:pPr marL="1134505" indent="-507987">
              <a:spcBef>
                <a:spcPts val="653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200" spc="187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hold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semi-structured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200">
              <a:latin typeface="Trebuchet MS"/>
              <a:cs typeface="Trebuchet MS"/>
            </a:endParaRPr>
          </a:p>
          <a:p>
            <a:pPr marL="1134505" indent="-507987">
              <a:spcBef>
                <a:spcPts val="673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200" spc="140" dirty="0">
                <a:solidFill>
                  <a:srgbClr val="006FC0"/>
                </a:solidFill>
                <a:latin typeface="Trebuchet MS"/>
                <a:cs typeface="Trebuchet MS"/>
              </a:rPr>
              <a:t>No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complex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relationships</a:t>
            </a:r>
            <a:endParaRPr sz="1200">
              <a:latin typeface="Trebuchet MS"/>
              <a:cs typeface="Trebuchet MS"/>
            </a:endParaRPr>
          </a:p>
          <a:p>
            <a:pPr marL="1134505" indent="-507987">
              <a:spcBef>
                <a:spcPts val="679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insertion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7" dirty="0">
                <a:solidFill>
                  <a:srgbClr val="006FC0"/>
                </a:solidFill>
                <a:latin typeface="Trebuchet MS"/>
                <a:cs typeface="Trebuchet MS"/>
              </a:rPr>
              <a:t>retrieval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endParaRPr sz="1200">
              <a:latin typeface="Trebuchet MS"/>
              <a:cs typeface="Trebuchet MS"/>
            </a:endParaRPr>
          </a:p>
          <a:p>
            <a:pPr>
              <a:spcBef>
                <a:spcPts val="60"/>
              </a:spcBef>
            </a:pPr>
            <a:endParaRPr sz="1200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Good</a:t>
            </a:r>
            <a:r>
              <a:rPr sz="12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for: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6900" y="6300553"/>
            <a:ext cx="16594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6900" y="5497509"/>
            <a:ext cx="7000240" cy="1021648"/>
          </a:xfrm>
          <a:prstGeom prst="rect">
            <a:avLst/>
          </a:prstGeom>
        </p:spPr>
        <p:txBody>
          <a:bodyPr vert="horz" wrap="square" lIns="0" tIns="102447" rIns="0" bIns="0" rtlCol="0">
            <a:spAutoFit/>
          </a:bodyPr>
          <a:lstStyle/>
          <a:p>
            <a:pPr marL="524920" indent="-507987">
              <a:spcBef>
                <a:spcPts val="80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7" dirty="0">
                <a:solidFill>
                  <a:srgbClr val="006FC0"/>
                </a:solidFill>
                <a:latin typeface="Trebuchet MS"/>
                <a:cs typeface="Trebuchet MS"/>
              </a:rPr>
              <a:t>TBs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structured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capable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serving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web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scale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applications</a:t>
            </a:r>
            <a:endParaRPr sz="1200">
              <a:latin typeface="Trebuchet MS"/>
              <a:cs typeface="Trebuchet MS"/>
            </a:endParaRPr>
          </a:p>
          <a:p>
            <a:pPr marL="524920" marR="6773" indent="-507987">
              <a:spcBef>
                <a:spcPts val="66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Storing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datasets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don't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require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complex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joins,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foreign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keys,</a:t>
            </a:r>
            <a:r>
              <a:rPr sz="1200" spc="-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stored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procedures,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and </a:t>
            </a:r>
            <a:r>
              <a:rPr sz="1200" spc="-339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that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can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be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denormalized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fast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access.</a:t>
            </a:r>
            <a:endParaRPr sz="1200">
              <a:latin typeface="Trebuchet MS"/>
              <a:cs typeface="Trebuchet MS"/>
            </a:endParaRPr>
          </a:p>
          <a:p>
            <a:pPr marL="524920">
              <a:spcBef>
                <a:spcPts val="660"/>
              </a:spcBef>
            </a:pP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Capturing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event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3" dirty="0">
                <a:solidFill>
                  <a:srgbClr val="006FC0"/>
                </a:solidFill>
                <a:latin typeface="Trebuchet MS"/>
                <a:cs typeface="Trebuchet MS"/>
              </a:rPr>
              <a:t>logging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performance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monitoring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6FC0"/>
                </a:solidFill>
                <a:latin typeface="Trebuchet MS"/>
                <a:cs typeface="Trebuchet MS"/>
              </a:rPr>
              <a:t>data.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9215" y="1203159"/>
            <a:ext cx="2710687" cy="25743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 descr="101010 data lines to infinity">
            <a:extLst>
              <a:ext uri="{FF2B5EF4-FFF2-40B4-BE49-F238E27FC236}">
                <a16:creationId xmlns:a16="http://schemas.microsoft.com/office/drawing/2014/main" id="{4F784E4D-5E12-BCDF-08FA-FE189C70A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57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6933"/>
            <a:r>
              <a:rPr lang="en-US" sz="4100" spc="80"/>
              <a:t>A</a:t>
            </a:r>
            <a:r>
              <a:rPr lang="en-US" sz="4100" spc="-227"/>
              <a:t>zu</a:t>
            </a:r>
            <a:r>
              <a:rPr lang="en-US" sz="4100" spc="-293"/>
              <a:t>r</a:t>
            </a:r>
            <a:r>
              <a:rPr lang="en-US" sz="4100" spc="-387"/>
              <a:t>e</a:t>
            </a:r>
            <a:r>
              <a:rPr lang="en-US" sz="4100" spc="-107"/>
              <a:t> </a:t>
            </a:r>
            <a:r>
              <a:rPr lang="en-US" sz="4100" spc="-120"/>
              <a:t>Q</a:t>
            </a:r>
            <a:r>
              <a:rPr lang="en-US" sz="4100" spc="-80"/>
              <a:t>u</a:t>
            </a:r>
            <a:r>
              <a:rPr lang="en-US" sz="4100" spc="-545"/>
              <a:t>e</a:t>
            </a:r>
            <a:r>
              <a:rPr lang="en-US" sz="4100" spc="-207"/>
              <a:t>u</a:t>
            </a:r>
            <a:r>
              <a:rPr lang="en-US" sz="4100" spc="-560"/>
              <a:t>e</a:t>
            </a:r>
            <a:r>
              <a:rPr lang="en-US" sz="4100" spc="-133"/>
              <a:t> </a:t>
            </a:r>
            <a:r>
              <a:rPr lang="en-US" sz="4100" spc="-80"/>
              <a:t>S</a:t>
            </a:r>
            <a:r>
              <a:rPr lang="en-US" sz="4100" spc="-333"/>
              <a:t>t</a:t>
            </a:r>
            <a:r>
              <a:rPr lang="en-US" sz="4100" spc="-267"/>
              <a:t>o</a:t>
            </a:r>
            <a:r>
              <a:rPr lang="en-US" sz="4100" spc="-187"/>
              <a:t>r</a:t>
            </a:r>
            <a:r>
              <a:rPr lang="en-US" sz="4100" spc="-380"/>
              <a:t>age</a:t>
            </a:r>
          </a:p>
          <a:p>
            <a:pPr marL="18626"/>
            <a:r>
              <a:rPr lang="en-US" sz="4100" spc="-113"/>
              <a:t>Message</a:t>
            </a:r>
            <a:r>
              <a:rPr lang="en-US" sz="4100" spc="-152"/>
              <a:t> </a:t>
            </a:r>
            <a:r>
              <a:rPr lang="en-US" sz="4100" spc="-120"/>
              <a:t>queuing</a:t>
            </a:r>
            <a:r>
              <a:rPr lang="en-US" sz="4100" spc="-160"/>
              <a:t> </a:t>
            </a:r>
            <a:r>
              <a:rPr lang="en-US" sz="4100" spc="-120"/>
              <a:t>service</a:t>
            </a:r>
            <a:r>
              <a:rPr lang="en-US" sz="4100" spc="-152"/>
              <a:t> </a:t>
            </a:r>
            <a:r>
              <a:rPr lang="en-US" sz="4100" spc="-133"/>
              <a:t>to</a:t>
            </a:r>
            <a:r>
              <a:rPr lang="en-US" sz="4100" spc="-160"/>
              <a:t> </a:t>
            </a:r>
            <a:r>
              <a:rPr lang="en-US" sz="4100" spc="-120"/>
              <a:t>store</a:t>
            </a:r>
            <a:r>
              <a:rPr lang="en-US" sz="4100" spc="-152"/>
              <a:t> </a:t>
            </a:r>
            <a:r>
              <a:rPr lang="en-US" sz="4100" spc="-100"/>
              <a:t>large</a:t>
            </a:r>
            <a:r>
              <a:rPr lang="en-US" sz="4100" spc="-152"/>
              <a:t> </a:t>
            </a:r>
            <a:r>
              <a:rPr lang="en-US" sz="4100" spc="-133"/>
              <a:t>numbers</a:t>
            </a:r>
            <a:r>
              <a:rPr lang="en-US" sz="4100" spc="-193"/>
              <a:t> </a:t>
            </a:r>
            <a:r>
              <a:rPr lang="en-US" sz="4100" spc="-107"/>
              <a:t>of</a:t>
            </a:r>
            <a:r>
              <a:rPr lang="en-US" sz="4100" spc="-147"/>
              <a:t> messages.</a:t>
            </a:r>
            <a:endParaRPr lang="en-US" sz="4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86090" y="27103"/>
            <a:ext cx="4329007" cy="55149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  <a:tabLst>
                <a:tab pos="4311119" algn="l"/>
              </a:tabLst>
            </a:pPr>
            <a:r>
              <a:rPr sz="3467" u="heavy" spc="-36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Azure</a:t>
            </a:r>
            <a:r>
              <a:rPr sz="3467" u="heavy" spc="38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59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Queue</a:t>
            </a:r>
            <a:r>
              <a:rPr sz="3467" u="heavy" spc="-5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	</a:t>
            </a:r>
            <a:endParaRPr sz="3467"/>
          </a:p>
        </p:txBody>
      </p:sp>
      <p:sp>
        <p:nvSpPr>
          <p:cNvPr id="3" name="object 3"/>
          <p:cNvSpPr/>
          <p:nvPr/>
        </p:nvSpPr>
        <p:spPr>
          <a:xfrm>
            <a:off x="4411471" y="535624"/>
            <a:ext cx="4236720" cy="39793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785301" y="1289980"/>
            <a:ext cx="4595705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7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3" dirty="0">
                <a:solidFill>
                  <a:srgbClr val="006FC0"/>
                </a:solidFill>
                <a:latin typeface="Trebuchet MS"/>
                <a:cs typeface="Trebuchet MS"/>
              </a:rPr>
              <a:t>messages</a:t>
            </a:r>
            <a:r>
              <a:rPr sz="1200" spc="-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via</a:t>
            </a:r>
            <a:r>
              <a:rPr sz="12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authenticated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calls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HTTP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HTTPS.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300" y="1659804"/>
            <a:ext cx="615696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127" dirty="0">
                <a:solidFill>
                  <a:srgbClr val="006FC0"/>
                </a:solidFill>
                <a:latin typeface="Trebuchet MS"/>
                <a:cs typeface="Trebuchet MS"/>
              </a:rPr>
              <a:t>May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contain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millions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messages,</a:t>
            </a:r>
            <a:r>
              <a:rPr sz="12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80" dirty="0">
                <a:solidFill>
                  <a:srgbClr val="006FC0"/>
                </a:solidFill>
                <a:latin typeface="Trebuchet MS"/>
                <a:cs typeface="Trebuchet MS"/>
              </a:rPr>
              <a:t>up</a:t>
            </a:r>
            <a:r>
              <a:rPr sz="12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7" dirty="0">
                <a:solidFill>
                  <a:srgbClr val="006FC0"/>
                </a:solidFill>
                <a:latin typeface="Trebuchet MS"/>
                <a:cs typeface="Trebuchet MS"/>
              </a:rPr>
              <a:t>total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capacity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-13" dirty="0">
                <a:solidFill>
                  <a:srgbClr val="006FC0"/>
                </a:solidFill>
                <a:latin typeface="Trebuchet MS"/>
                <a:cs typeface="Trebuchet MS"/>
              </a:rPr>
              <a:t>limit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account.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7300" y="922189"/>
            <a:ext cx="3002280" cy="13073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24920" indent="-507987">
              <a:spcBef>
                <a:spcPts val="13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7" dirty="0">
                <a:solidFill>
                  <a:srgbClr val="006FC0"/>
                </a:solidFill>
                <a:latin typeface="Trebuchet MS"/>
                <a:cs typeface="Trebuchet MS"/>
              </a:rPr>
              <a:t>large</a:t>
            </a:r>
            <a:r>
              <a:rPr sz="12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numbers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messages.</a:t>
            </a:r>
            <a:endParaRPr sz="1200">
              <a:latin typeface="Trebuchet MS"/>
              <a:cs typeface="Trebuchet MS"/>
            </a:endParaRPr>
          </a:p>
          <a:p>
            <a:pPr>
              <a:spcBef>
                <a:spcPts val="60"/>
              </a:spcBef>
            </a:pPr>
            <a:endParaRPr sz="1200">
              <a:latin typeface="Trebuchet MS"/>
              <a:cs typeface="Trebuchet MS"/>
            </a:endParaRPr>
          </a:p>
          <a:p>
            <a:pPr marL="16933"/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>
              <a:spcBef>
                <a:spcPts val="53"/>
              </a:spcBef>
            </a:pPr>
            <a:endParaRPr sz="1067">
              <a:latin typeface="Segoe UI Symbol"/>
              <a:cs typeface="Segoe UI Symbol"/>
            </a:endParaRPr>
          </a:p>
          <a:p>
            <a:pPr marL="16933"/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  <a:p>
            <a:pPr>
              <a:spcBef>
                <a:spcPts val="53"/>
              </a:spcBef>
            </a:pPr>
            <a:endParaRPr sz="1067">
              <a:latin typeface="Segoe UI Symbol"/>
              <a:cs typeface="Segoe UI Symbol"/>
            </a:endParaRPr>
          </a:p>
          <a:p>
            <a:pPr marL="16933">
              <a:spcBef>
                <a:spcPts val="7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5301" y="2030138"/>
            <a:ext cx="6068060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spc="67" dirty="0">
                <a:solidFill>
                  <a:srgbClr val="006FC0"/>
                </a:solidFill>
                <a:latin typeface="Trebuchet MS"/>
                <a:cs typeface="Trebuchet MS"/>
              </a:rPr>
              <a:t>Queues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commonly</a:t>
            </a:r>
            <a:r>
              <a:rPr sz="12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60" dirty="0">
                <a:solidFill>
                  <a:srgbClr val="006FC0"/>
                </a:solidFill>
                <a:latin typeface="Trebuchet MS"/>
                <a:cs typeface="Trebuchet MS"/>
              </a:rPr>
              <a:t>used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13" dirty="0">
                <a:solidFill>
                  <a:srgbClr val="006FC0"/>
                </a:solidFill>
                <a:latin typeface="Trebuchet MS"/>
                <a:cs typeface="Trebuchet MS"/>
              </a:rPr>
              <a:t>create</a:t>
            </a:r>
            <a:r>
              <a:rPr sz="1200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backlog</a:t>
            </a:r>
            <a:r>
              <a:rPr sz="12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7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200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work</a:t>
            </a:r>
            <a:r>
              <a:rPr sz="1200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200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53" dirty="0">
                <a:solidFill>
                  <a:srgbClr val="006FC0"/>
                </a:solidFill>
                <a:latin typeface="Trebuchet MS"/>
                <a:cs typeface="Trebuchet MS"/>
              </a:rPr>
              <a:t>process</a:t>
            </a:r>
            <a:r>
              <a:rPr sz="1200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006FC0"/>
                </a:solidFill>
                <a:latin typeface="Trebuchet MS"/>
                <a:cs typeface="Trebuchet MS"/>
              </a:rPr>
              <a:t>asynchronously.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912" y="2761488"/>
            <a:ext cx="3631184" cy="10932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204" y="3368718"/>
            <a:ext cx="3124200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b="1" spc="-353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3467" b="1" spc="3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3467" b="1" spc="-573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28396" y="2212170"/>
            <a:ext cx="2732193" cy="12265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24920" indent="-508834">
              <a:spcBef>
                <a:spcPts val="127"/>
              </a:spcBef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7"/>
              </a:spcBef>
              <a:buClr>
                <a:srgbClr val="006FC0"/>
              </a:buClr>
              <a:buFont typeface="Wingdings"/>
              <a:buChar char=""/>
            </a:pPr>
            <a:endParaRPr sz="1933">
              <a:latin typeface="Trebuchet MS"/>
              <a:cs typeface="Trebuchet MS"/>
            </a:endParaRPr>
          </a:p>
          <a:p>
            <a:pPr marL="982109" lvl="1" indent="-508834">
              <a:spcBef>
                <a:spcPts val="7"/>
              </a:spcBef>
              <a:buSzPct val="90000"/>
              <a:buFont typeface="Wingdings"/>
              <a:buChar char=""/>
              <a:tabLst>
                <a:tab pos="982109" algn="l"/>
                <a:tab pos="98295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Table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333">
              <a:latin typeface="Trebuchet MS"/>
              <a:cs typeface="Trebuchet MS"/>
            </a:endParaRPr>
          </a:p>
          <a:p>
            <a:pPr lvl="1"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933">
              <a:latin typeface="Trebuchet MS"/>
              <a:cs typeface="Trebuchet MS"/>
            </a:endParaRPr>
          </a:p>
          <a:p>
            <a:pPr marL="982109" lvl="1" indent="-508834">
              <a:spcBef>
                <a:spcPts val="7"/>
              </a:spcBef>
              <a:buSzPct val="90000"/>
              <a:buFont typeface="Wingdings"/>
              <a:buChar char=""/>
              <a:tabLst>
                <a:tab pos="982109" algn="l"/>
                <a:tab pos="98295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Queue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5934" y="3685709"/>
            <a:ext cx="202268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24920" indent="-507987">
              <a:spcBef>
                <a:spcPts val="127"/>
              </a:spcBef>
              <a:buSzPct val="90000"/>
              <a:buFont typeface="Wingdings"/>
              <a:buChar char=""/>
              <a:tabLst>
                <a:tab pos="524074" algn="l"/>
                <a:tab pos="524920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8395" y="4175421"/>
            <a:ext cx="3181773" cy="17290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982109" indent="-508834">
              <a:spcBef>
                <a:spcPts val="127"/>
              </a:spcBef>
              <a:buSzPct val="90000"/>
              <a:buFont typeface="Wingdings"/>
              <a:buChar char=""/>
              <a:tabLst>
                <a:tab pos="982109" algn="l"/>
                <a:tab pos="98295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Blob</a:t>
            </a:r>
            <a:r>
              <a:rPr sz="1333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27"/>
              </a:spcBef>
            </a:pPr>
            <a:endParaRPr sz="1933">
              <a:latin typeface="Trebuchet MS"/>
              <a:cs typeface="Trebuchet MS"/>
            </a:endParaRPr>
          </a:p>
          <a:p>
            <a:pPr marL="524920" indent="-508834"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27"/>
              </a:spcBef>
              <a:buClr>
                <a:srgbClr val="006FC0"/>
              </a:buClr>
              <a:buFont typeface="Wingdings"/>
              <a:buChar char=""/>
            </a:pPr>
            <a:endParaRPr sz="1933">
              <a:latin typeface="Trebuchet MS"/>
              <a:cs typeface="Trebuchet MS"/>
            </a:endParaRPr>
          </a:p>
          <a:p>
            <a:pPr marL="524920" indent="-508834">
              <a:spcBef>
                <a:spcPts val="7"/>
              </a:spcBef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80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Tiers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7"/>
              </a:spcBef>
              <a:buClr>
                <a:srgbClr val="006FC0"/>
              </a:buClr>
              <a:buFont typeface="Wingdings"/>
              <a:buChar char=""/>
            </a:pPr>
            <a:endParaRPr sz="1933">
              <a:latin typeface="Trebuchet MS"/>
              <a:cs typeface="Trebuchet MS"/>
            </a:endParaRPr>
          </a:p>
          <a:p>
            <a:pPr marL="524920" indent="-508834"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Disk</a:t>
            </a:r>
            <a:r>
              <a:rPr sz="1333" spc="-1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endParaRPr sz="1333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50393" y="2210782"/>
            <a:ext cx="136313" cy="3611033"/>
            <a:chOff x="3487794" y="1658086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4439" y="1038012"/>
            <a:ext cx="10283612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24920" indent="-507987">
              <a:spcBef>
                <a:spcPts val="140"/>
              </a:spcBef>
              <a:buSzPct val="85714"/>
              <a:buFont typeface="Wingdings"/>
              <a:buChar char=""/>
              <a:tabLst>
                <a:tab pos="524074" algn="l"/>
                <a:tab pos="524920" algn="l"/>
              </a:tabLst>
            </a:pPr>
            <a:r>
              <a:rPr sz="1400" spc="47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4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4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module,</a:t>
            </a:r>
            <a:r>
              <a:rPr sz="14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you'll</a:t>
            </a:r>
            <a:r>
              <a:rPr sz="14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14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67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4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4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400" spc="-9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73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4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4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r>
              <a:rPr sz="1400" spc="-1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8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4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4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53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r>
              <a:rPr sz="1400" spc="-1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4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53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4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53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4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7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4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Trebuchet MS"/>
                <a:cs typeface="Trebuchet MS"/>
              </a:rPr>
              <a:t>appropriate.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739131" y="329113"/>
            <a:ext cx="3038687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spc="-280" dirty="0">
                <a:solidFill>
                  <a:srgbClr val="006FC0"/>
                </a:solidFill>
              </a:rPr>
              <a:t>Azure</a:t>
            </a:r>
            <a:r>
              <a:rPr sz="2667" spc="287" dirty="0">
                <a:solidFill>
                  <a:srgbClr val="006FC0"/>
                </a:solidFill>
              </a:rPr>
              <a:t> </a:t>
            </a:r>
            <a:r>
              <a:rPr sz="2667" spc="-305" dirty="0">
                <a:solidFill>
                  <a:srgbClr val="006FC0"/>
                </a:solidFill>
              </a:rPr>
              <a:t>Storage</a:t>
            </a:r>
            <a:r>
              <a:rPr sz="2667" spc="287" dirty="0">
                <a:solidFill>
                  <a:srgbClr val="006FC0"/>
                </a:solidFill>
              </a:rPr>
              <a:t> </a:t>
            </a:r>
            <a:r>
              <a:rPr sz="2667" spc="-267" dirty="0">
                <a:solidFill>
                  <a:srgbClr val="006FC0"/>
                </a:solidFill>
              </a:rPr>
              <a:t>Services</a:t>
            </a:r>
            <a:endParaRPr sz="2667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204" y="3368718"/>
            <a:ext cx="3124200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b="1" spc="-353" dirty="0">
                <a:solidFill>
                  <a:srgbClr val="006FC0"/>
                </a:solidFill>
                <a:latin typeface="Trebuchet MS"/>
                <a:cs typeface="Trebuchet MS"/>
              </a:rPr>
              <a:t>Learning</a:t>
            </a:r>
            <a:r>
              <a:rPr sz="3467" b="1" spc="3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3467" b="1" spc="-573" dirty="0">
                <a:solidFill>
                  <a:srgbClr val="006FC0"/>
                </a:solidFill>
                <a:latin typeface="Trebuchet MS"/>
                <a:cs typeface="Trebuchet MS"/>
              </a:rPr>
              <a:t>Objectives</a:t>
            </a:r>
            <a:endParaRPr sz="3467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28396" y="2212170"/>
            <a:ext cx="3163993" cy="1226512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24920" indent="-508834">
              <a:spcBef>
                <a:spcPts val="127"/>
              </a:spcBef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Explorer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7"/>
              </a:spcBef>
              <a:buClr>
                <a:srgbClr val="006FC0"/>
              </a:buClr>
              <a:buFont typeface="Wingdings"/>
              <a:buChar char=""/>
            </a:pPr>
            <a:endParaRPr sz="1933">
              <a:latin typeface="Trebuchet MS"/>
              <a:cs typeface="Trebuchet MS"/>
            </a:endParaRPr>
          </a:p>
          <a:p>
            <a:pPr marL="524920" indent="-508834">
              <a:spcBef>
                <a:spcPts val="7"/>
              </a:spcBef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Import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Export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20"/>
              </a:spcBef>
              <a:buClr>
                <a:srgbClr val="006FC0"/>
              </a:buClr>
              <a:buFont typeface="Wingdings"/>
              <a:buChar char=""/>
            </a:pPr>
            <a:endParaRPr sz="1933">
              <a:latin typeface="Trebuchet MS"/>
              <a:cs typeface="Trebuchet MS"/>
            </a:endParaRPr>
          </a:p>
          <a:p>
            <a:pPr marL="524920" indent="-508834">
              <a:spcBef>
                <a:spcPts val="7"/>
              </a:spcBef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93" dirty="0">
                <a:solidFill>
                  <a:srgbClr val="006FC0"/>
                </a:solidFill>
                <a:latin typeface="Trebuchet MS"/>
                <a:cs typeface="Trebuchet MS"/>
              </a:rPr>
              <a:t>F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i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l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e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13" dirty="0">
                <a:solidFill>
                  <a:srgbClr val="006FC0"/>
                </a:solidFill>
                <a:latin typeface="Trebuchet MS"/>
                <a:cs typeface="Trebuchet MS"/>
              </a:rPr>
              <a:t>Sy</a:t>
            </a:r>
            <a:r>
              <a:rPr sz="1333" spc="80" dirty="0">
                <a:solidFill>
                  <a:srgbClr val="006FC0"/>
                </a:solidFill>
                <a:latin typeface="Trebuchet MS"/>
                <a:cs typeface="Trebuchet MS"/>
              </a:rPr>
              <a:t>n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8396" y="3685709"/>
            <a:ext cx="116755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24920" indent="-508834">
              <a:spcBef>
                <a:spcPts val="127"/>
              </a:spcBef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127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333" spc="93" dirty="0">
                <a:solidFill>
                  <a:srgbClr val="006FC0"/>
                </a:solidFill>
                <a:latin typeface="Trebuchet MS"/>
                <a:cs typeface="Trebuchet MS"/>
              </a:rPr>
              <a:t>z</a:t>
            </a:r>
            <a:r>
              <a:rPr sz="1333" spc="120" dirty="0">
                <a:solidFill>
                  <a:srgbClr val="006FC0"/>
                </a:solidFill>
                <a:latin typeface="Trebuchet MS"/>
                <a:cs typeface="Trebuchet MS"/>
              </a:rPr>
              <a:t>C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o</a:t>
            </a:r>
            <a:r>
              <a:rPr sz="1333" spc="87" dirty="0">
                <a:solidFill>
                  <a:srgbClr val="006FC0"/>
                </a:solidFill>
                <a:latin typeface="Trebuchet MS"/>
                <a:cs typeface="Trebuchet MS"/>
              </a:rPr>
              <a:t>p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y</a:t>
            </a:r>
            <a:endParaRPr sz="1333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8395" y="4175420"/>
            <a:ext cx="1800860" cy="72393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24920" indent="-508834">
              <a:spcBef>
                <a:spcPts val="127"/>
              </a:spcBef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Migrate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27"/>
              </a:spcBef>
              <a:buClr>
                <a:srgbClr val="006FC0"/>
              </a:buClr>
              <a:buFont typeface="Wingdings"/>
              <a:buChar char=""/>
            </a:pPr>
            <a:endParaRPr sz="1933">
              <a:latin typeface="Trebuchet MS"/>
              <a:cs typeface="Trebuchet MS"/>
            </a:endParaRPr>
          </a:p>
          <a:p>
            <a:pPr marL="524920" indent="-508834">
              <a:buSzPct val="90000"/>
              <a:buFont typeface="Wingdings"/>
              <a:buChar char=""/>
              <a:tabLst>
                <a:tab pos="524920" algn="l"/>
                <a:tab pos="525767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00" dirty="0">
                <a:solidFill>
                  <a:srgbClr val="006FC0"/>
                </a:solidFill>
                <a:latin typeface="Trebuchet MS"/>
                <a:cs typeface="Trebuchet MS"/>
              </a:rPr>
              <a:t>Box</a:t>
            </a:r>
            <a:endParaRPr sz="1333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50393" y="2210782"/>
            <a:ext cx="136313" cy="3611033"/>
            <a:chOff x="3487794" y="1658086"/>
            <a:chExt cx="102235" cy="27082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7794" y="1658086"/>
              <a:ext cx="102029" cy="270824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41014" y="1668018"/>
              <a:ext cx="0" cy="2646680"/>
            </a:xfrm>
            <a:custGeom>
              <a:avLst/>
              <a:gdLst/>
              <a:ahLst/>
              <a:cxnLst/>
              <a:rect l="l" t="t" r="r" b="b"/>
              <a:pathLst>
                <a:path h="2646679">
                  <a:moveTo>
                    <a:pt x="0" y="0"/>
                  </a:moveTo>
                  <a:lnTo>
                    <a:pt x="0" y="2646184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4439" y="1038012"/>
            <a:ext cx="10283612" cy="233397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524920" indent="-507987">
              <a:spcBef>
                <a:spcPts val="140"/>
              </a:spcBef>
              <a:buSzPct val="85714"/>
              <a:buFont typeface="Wingdings"/>
              <a:buChar char=""/>
              <a:tabLst>
                <a:tab pos="524074" algn="l"/>
                <a:tab pos="524920" algn="l"/>
              </a:tabLst>
            </a:pPr>
            <a:r>
              <a:rPr sz="1400" spc="47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4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this</a:t>
            </a:r>
            <a:r>
              <a:rPr sz="1400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module,</a:t>
            </a:r>
            <a:r>
              <a:rPr sz="14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you'll</a:t>
            </a:r>
            <a:r>
              <a:rPr sz="14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Trebuchet MS"/>
                <a:cs typeface="Trebuchet MS"/>
              </a:rPr>
              <a:t>learn</a:t>
            </a:r>
            <a:r>
              <a:rPr sz="14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67" dirty="0">
                <a:solidFill>
                  <a:srgbClr val="006FC0"/>
                </a:solidFill>
                <a:latin typeface="Trebuchet MS"/>
                <a:cs typeface="Trebuchet MS"/>
              </a:rPr>
              <a:t>about</a:t>
            </a:r>
            <a:r>
              <a:rPr sz="14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4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Trebuchet MS"/>
                <a:cs typeface="Trebuchet MS"/>
              </a:rPr>
              <a:t>different</a:t>
            </a:r>
            <a:r>
              <a:rPr sz="1400" spc="-9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73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4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400" spc="-8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60" dirty="0">
                <a:solidFill>
                  <a:srgbClr val="006FC0"/>
                </a:solidFill>
                <a:latin typeface="Trebuchet MS"/>
                <a:cs typeface="Trebuchet MS"/>
              </a:rPr>
              <a:t>options</a:t>
            </a:r>
            <a:r>
              <a:rPr sz="1400" spc="-1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80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4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33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400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53" dirty="0">
                <a:solidFill>
                  <a:srgbClr val="006FC0"/>
                </a:solidFill>
                <a:latin typeface="Trebuchet MS"/>
                <a:cs typeface="Trebuchet MS"/>
              </a:rPr>
              <a:t>scenarios</a:t>
            </a:r>
            <a:r>
              <a:rPr sz="1400" spc="-1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4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53" dirty="0">
                <a:solidFill>
                  <a:srgbClr val="006FC0"/>
                </a:solidFill>
                <a:latin typeface="Trebuchet MS"/>
                <a:cs typeface="Trebuchet MS"/>
              </a:rPr>
              <a:t>which</a:t>
            </a:r>
            <a:r>
              <a:rPr sz="1400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53" dirty="0">
                <a:solidFill>
                  <a:srgbClr val="006FC0"/>
                </a:solidFill>
                <a:latin typeface="Trebuchet MS"/>
                <a:cs typeface="Trebuchet MS"/>
              </a:rPr>
              <a:t>each</a:t>
            </a:r>
            <a:r>
              <a:rPr sz="1400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7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400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006FC0"/>
                </a:solidFill>
                <a:latin typeface="Trebuchet MS"/>
                <a:cs typeface="Trebuchet MS"/>
              </a:rPr>
              <a:t>appropriate.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739131" y="329113"/>
            <a:ext cx="3038687" cy="428387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spc="-280" dirty="0">
                <a:solidFill>
                  <a:srgbClr val="006FC0"/>
                </a:solidFill>
              </a:rPr>
              <a:t>Azure</a:t>
            </a:r>
            <a:r>
              <a:rPr sz="2667" spc="287" dirty="0">
                <a:solidFill>
                  <a:srgbClr val="006FC0"/>
                </a:solidFill>
              </a:rPr>
              <a:t> </a:t>
            </a:r>
            <a:r>
              <a:rPr sz="2667" spc="-305" dirty="0">
                <a:solidFill>
                  <a:srgbClr val="006FC0"/>
                </a:solidFill>
              </a:rPr>
              <a:t>Storage</a:t>
            </a:r>
            <a:r>
              <a:rPr sz="2667" spc="287" dirty="0">
                <a:solidFill>
                  <a:srgbClr val="006FC0"/>
                </a:solidFill>
              </a:rPr>
              <a:t> </a:t>
            </a:r>
            <a:r>
              <a:rPr sz="2667" spc="-267" dirty="0">
                <a:solidFill>
                  <a:srgbClr val="006FC0"/>
                </a:solidFill>
              </a:rPr>
              <a:t>Services</a:t>
            </a:r>
            <a:endParaRPr sz="266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lose-up of a server network panel with lights and cables">
            <a:extLst>
              <a:ext uri="{FF2B5EF4-FFF2-40B4-BE49-F238E27FC236}">
                <a16:creationId xmlns:a16="http://schemas.microsoft.com/office/drawing/2014/main" id="{6F7F54B3-8438-8ED9-3A08-0106A9B2E2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05" r="-1" b="1300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72812" algn="ctr"/>
            <a:r>
              <a:rPr lang="en-US" sz="6600" b="1" spc="80" dirty="0">
                <a:solidFill>
                  <a:srgbClr val="FFFFFF"/>
                </a:solidFill>
              </a:rPr>
              <a:t>A</a:t>
            </a:r>
            <a:r>
              <a:rPr lang="en-US" sz="6600" b="1" spc="-227" dirty="0">
                <a:solidFill>
                  <a:srgbClr val="FFFFFF"/>
                </a:solidFill>
              </a:rPr>
              <a:t>zu</a:t>
            </a:r>
            <a:r>
              <a:rPr lang="en-US" sz="6600" b="1" spc="-293" dirty="0">
                <a:solidFill>
                  <a:srgbClr val="FFFFFF"/>
                </a:solidFill>
              </a:rPr>
              <a:t>r</a:t>
            </a:r>
            <a:r>
              <a:rPr lang="en-US" sz="6600" b="1" spc="-387" dirty="0">
                <a:solidFill>
                  <a:srgbClr val="FFFFFF"/>
                </a:solidFill>
              </a:rPr>
              <a:t>e</a:t>
            </a:r>
            <a:r>
              <a:rPr lang="en-US" sz="6600" b="1" spc="-107" dirty="0">
                <a:solidFill>
                  <a:srgbClr val="FFFFFF"/>
                </a:solidFill>
              </a:rPr>
              <a:t> </a:t>
            </a:r>
            <a:r>
              <a:rPr lang="en-US" sz="6600" b="1" spc="-80" dirty="0">
                <a:solidFill>
                  <a:srgbClr val="FFFFFF"/>
                </a:solidFill>
              </a:rPr>
              <a:t>S</a:t>
            </a:r>
            <a:r>
              <a:rPr lang="en-US" sz="6600" b="1" spc="-333" dirty="0">
                <a:solidFill>
                  <a:srgbClr val="FFFFFF"/>
                </a:solidFill>
              </a:rPr>
              <a:t>t</a:t>
            </a:r>
            <a:r>
              <a:rPr lang="en-US" sz="6600" b="1" spc="-267" dirty="0">
                <a:solidFill>
                  <a:srgbClr val="FFFFFF"/>
                </a:solidFill>
              </a:rPr>
              <a:t>o</a:t>
            </a:r>
            <a:r>
              <a:rPr lang="en-US" sz="6600" b="1" spc="-187" dirty="0">
                <a:solidFill>
                  <a:srgbClr val="FFFFFF"/>
                </a:solidFill>
              </a:rPr>
              <a:t>r</a:t>
            </a:r>
            <a:r>
              <a:rPr lang="en-US" sz="6600" b="1" spc="-380" dirty="0">
                <a:solidFill>
                  <a:srgbClr val="FFFFFF"/>
                </a:solidFill>
              </a:rPr>
              <a:t>age</a:t>
            </a:r>
            <a:r>
              <a:rPr lang="en-US" sz="6600" b="1" spc="-133" dirty="0">
                <a:solidFill>
                  <a:srgbClr val="FFFFFF"/>
                </a:solidFill>
              </a:rPr>
              <a:t> </a:t>
            </a:r>
            <a:r>
              <a:rPr lang="en-US" sz="6600" b="1" spc="-80" dirty="0">
                <a:solidFill>
                  <a:srgbClr val="FFFFFF"/>
                </a:solidFill>
              </a:rPr>
              <a:t>S</a:t>
            </a:r>
            <a:r>
              <a:rPr lang="en-US" sz="6600" b="1" spc="-545" dirty="0">
                <a:solidFill>
                  <a:srgbClr val="FFFFFF"/>
                </a:solidFill>
              </a:rPr>
              <a:t>e</a:t>
            </a:r>
            <a:r>
              <a:rPr lang="en-US" sz="6600" b="1" spc="-93" dirty="0">
                <a:solidFill>
                  <a:srgbClr val="FFFFFF"/>
                </a:solidFill>
              </a:rPr>
              <a:t>r</a:t>
            </a:r>
            <a:r>
              <a:rPr lang="en-US" sz="6600" b="1" spc="-220" dirty="0">
                <a:solidFill>
                  <a:srgbClr val="FFFFFF"/>
                </a:solidFill>
              </a:rPr>
              <a:t>v</a:t>
            </a:r>
            <a:r>
              <a:rPr lang="en-US" sz="6600" b="1" spc="-373" dirty="0">
                <a:solidFill>
                  <a:srgbClr val="FFFFFF"/>
                </a:solidFill>
              </a:rPr>
              <a:t>ice</a:t>
            </a:r>
          </a:p>
          <a:p>
            <a:pPr marL="72812" algn="ctr"/>
            <a:r>
              <a:rPr lang="en-US" sz="4800" spc="-120" dirty="0">
                <a:solidFill>
                  <a:srgbClr val="FFFFFF"/>
                </a:solidFill>
              </a:rPr>
              <a:t>Fast,</a:t>
            </a:r>
            <a:r>
              <a:rPr lang="en-US" sz="4800" spc="-180" dirty="0">
                <a:solidFill>
                  <a:srgbClr val="FFFFFF"/>
                </a:solidFill>
              </a:rPr>
              <a:t> </a:t>
            </a:r>
            <a:r>
              <a:rPr lang="en-US" sz="4800" spc="-113" dirty="0">
                <a:solidFill>
                  <a:srgbClr val="FFFFFF"/>
                </a:solidFill>
              </a:rPr>
              <a:t>reliable,</a:t>
            </a:r>
            <a:r>
              <a:rPr lang="en-US" sz="4800" spc="-160" dirty="0">
                <a:solidFill>
                  <a:srgbClr val="FFFFFF"/>
                </a:solidFill>
              </a:rPr>
              <a:t> </a:t>
            </a:r>
            <a:r>
              <a:rPr lang="en-US" sz="4800" spc="-113" dirty="0">
                <a:solidFill>
                  <a:srgbClr val="FFFFFF"/>
                </a:solidFill>
              </a:rPr>
              <a:t>and</a:t>
            </a:r>
            <a:r>
              <a:rPr lang="en-US" sz="4800" spc="-167" dirty="0">
                <a:solidFill>
                  <a:srgbClr val="FFFFFF"/>
                </a:solidFill>
              </a:rPr>
              <a:t> </a:t>
            </a:r>
            <a:r>
              <a:rPr lang="en-US" sz="4800" spc="-113" dirty="0">
                <a:solidFill>
                  <a:srgbClr val="FFFFFF"/>
                </a:solidFill>
              </a:rPr>
              <a:t>private</a:t>
            </a:r>
            <a:r>
              <a:rPr lang="en-US" sz="4800" spc="-167" dirty="0">
                <a:solidFill>
                  <a:srgbClr val="FFFFFF"/>
                </a:solidFill>
              </a:rPr>
              <a:t> </a:t>
            </a:r>
            <a:r>
              <a:rPr lang="en-US" sz="4800" spc="-120" dirty="0">
                <a:solidFill>
                  <a:srgbClr val="FFFFFF"/>
                </a:solidFill>
              </a:rPr>
              <a:t>connection</a:t>
            </a:r>
            <a:r>
              <a:rPr lang="en-US" sz="4800" spc="-187" dirty="0">
                <a:solidFill>
                  <a:srgbClr val="FFFFFF"/>
                </a:solidFill>
              </a:rPr>
              <a:t> </a:t>
            </a:r>
            <a:r>
              <a:rPr lang="en-US" sz="4800" spc="-133" dirty="0">
                <a:solidFill>
                  <a:srgbClr val="FFFFFF"/>
                </a:solidFill>
              </a:rPr>
              <a:t>to</a:t>
            </a:r>
            <a:r>
              <a:rPr lang="en-US" sz="4800" spc="-167" dirty="0">
                <a:solidFill>
                  <a:srgbClr val="FFFFFF"/>
                </a:solidFill>
              </a:rPr>
              <a:t> </a:t>
            </a:r>
            <a:r>
              <a:rPr lang="en-US" sz="4800" spc="-100" dirty="0">
                <a:solidFill>
                  <a:srgbClr val="FFFFFF"/>
                </a:solidFill>
              </a:rPr>
              <a:t>Azure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5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8751" y="2168143"/>
            <a:ext cx="4722031" cy="28989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0264" y="27103"/>
            <a:ext cx="4445000" cy="55149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  <a:tabLst>
                <a:tab pos="4427109" algn="l"/>
              </a:tabLst>
            </a:pPr>
            <a:r>
              <a:rPr sz="3467" spc="-367" dirty="0">
                <a:solidFill>
                  <a:srgbClr val="006FC0"/>
                </a:solidFill>
              </a:rPr>
              <a:t>A</a:t>
            </a:r>
            <a:r>
              <a:rPr sz="3467" u="heavy" spc="-36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zure</a:t>
            </a:r>
            <a:r>
              <a:rPr sz="3467" u="heavy" spc="-28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r>
              <a:rPr sz="3467" u="heavy" spc="3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35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Service	</a:t>
            </a:r>
            <a:endParaRPr sz="3467"/>
          </a:p>
        </p:txBody>
      </p:sp>
      <p:sp>
        <p:nvSpPr>
          <p:cNvPr id="4" name="object 4"/>
          <p:cNvSpPr/>
          <p:nvPr/>
        </p:nvSpPr>
        <p:spPr>
          <a:xfrm>
            <a:off x="4411471" y="535624"/>
            <a:ext cx="4236720" cy="39793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345575" y="918124"/>
            <a:ext cx="8017087" cy="583745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24920" indent="-507987">
              <a:spcBef>
                <a:spcPts val="12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Diff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requirements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7" dirty="0">
                <a:solidFill>
                  <a:srgbClr val="006FC0"/>
                </a:solidFill>
                <a:latin typeface="Trebuchet MS"/>
                <a:cs typeface="Trebuchet MS"/>
              </a:rPr>
              <a:t>Relational,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non-relational/No-SQL,</a:t>
            </a:r>
            <a:r>
              <a:rPr sz="1333" spc="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datasheets,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images,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videos,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backups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Storage,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access,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" dirty="0">
                <a:solidFill>
                  <a:srgbClr val="006FC0"/>
                </a:solidFill>
                <a:latin typeface="Trebuchet MS"/>
                <a:cs typeface="Trebuchet MS"/>
              </a:rPr>
              <a:t>security,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availability,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latency,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processing,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backup</a:t>
            </a:r>
            <a:endParaRPr sz="1333" dirty="0">
              <a:latin typeface="Trebuchet MS"/>
              <a:cs typeface="Trebuchet MS"/>
            </a:endParaRPr>
          </a:p>
          <a:p>
            <a:pPr lvl="1">
              <a:spcBef>
                <a:spcPts val="67"/>
              </a:spcBef>
              <a:buClr>
                <a:srgbClr val="006FC0"/>
              </a:buClr>
              <a:buFont typeface="Segoe UI Symbol"/>
              <a:buChar char="⮚"/>
            </a:pPr>
            <a:endParaRPr sz="1667" dirty="0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Diff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types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Service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Blobs: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Text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binary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7" dirty="0">
                <a:solidFill>
                  <a:srgbClr val="006FC0"/>
                </a:solidFill>
                <a:latin typeface="Trebuchet MS"/>
                <a:cs typeface="Trebuchet MS"/>
              </a:rPr>
              <a:t>Files: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13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file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shares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47" dirty="0">
                <a:solidFill>
                  <a:srgbClr val="006FC0"/>
                </a:solidFill>
                <a:latin typeface="Trebuchet MS"/>
                <a:cs typeface="Trebuchet MS"/>
              </a:rPr>
              <a:t>(SMB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Protocol)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Queues: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07" dirty="0">
                <a:solidFill>
                  <a:srgbClr val="006FC0"/>
                </a:solidFill>
                <a:latin typeface="Trebuchet MS"/>
                <a:cs typeface="Trebuchet MS"/>
              </a:rPr>
              <a:t>Messaging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" dirty="0">
                <a:solidFill>
                  <a:srgbClr val="006FC0"/>
                </a:solidFill>
                <a:latin typeface="Trebuchet MS"/>
                <a:cs typeface="Trebuchet MS"/>
              </a:rPr>
              <a:t>Tables: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40" dirty="0">
                <a:solidFill>
                  <a:srgbClr val="006FC0"/>
                </a:solidFill>
                <a:latin typeface="Trebuchet MS"/>
                <a:cs typeface="Trebuchet MS"/>
              </a:rPr>
              <a:t>NoSQL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store</a:t>
            </a:r>
            <a:endParaRPr sz="1333" dirty="0">
              <a:latin typeface="Trebuchet MS"/>
              <a:cs typeface="Trebuchet MS"/>
            </a:endParaRPr>
          </a:p>
          <a:p>
            <a:pPr lvl="1">
              <a:spcBef>
                <a:spcPts val="60"/>
              </a:spcBef>
              <a:buClr>
                <a:srgbClr val="006FC0"/>
              </a:buClr>
              <a:buFont typeface="Segoe UI Symbol"/>
              <a:buChar char="⮚"/>
            </a:pPr>
            <a:endParaRPr sz="1667" dirty="0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Features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Durable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highly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13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across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datacenters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regions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Secure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13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encrypted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by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default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Scalable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13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massively</a:t>
            </a:r>
            <a:r>
              <a:rPr sz="1333" spc="-10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scalable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113" dirty="0">
                <a:solidFill>
                  <a:srgbClr val="006FC0"/>
                </a:solidFill>
                <a:latin typeface="Trebuchet MS"/>
                <a:cs typeface="Trebuchet MS"/>
              </a:rPr>
              <a:t>Managed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handles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maintenance,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updates,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7" dirty="0">
                <a:solidFill>
                  <a:srgbClr val="006FC0"/>
                </a:solidFill>
                <a:latin typeface="Trebuchet MS"/>
                <a:cs typeface="Trebuchet MS"/>
              </a:rPr>
              <a:t>critical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issues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you.</a:t>
            </a:r>
            <a:endParaRPr sz="1333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1200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Accessible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accessible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anywhere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world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over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87" dirty="0">
                <a:solidFill>
                  <a:srgbClr val="006FC0"/>
                </a:solidFill>
                <a:latin typeface="Trebuchet MS"/>
                <a:cs typeface="Trebuchet MS"/>
              </a:rPr>
              <a:t>HTTP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HTTPS.</a:t>
            </a:r>
            <a:endParaRPr sz="1333" dirty="0">
              <a:latin typeface="Trebuchet MS"/>
              <a:cs typeface="Trebuchet MS"/>
            </a:endParaRPr>
          </a:p>
          <a:p>
            <a:pPr marL="1744090" lvl="2" indent="-508834">
              <a:spcBef>
                <a:spcPts val="1200"/>
              </a:spcBef>
              <a:buFont typeface="Segoe UI Symbol"/>
              <a:buChar char="⮚"/>
              <a:tabLst>
                <a:tab pos="1743243" algn="l"/>
                <a:tab pos="1744936" algn="l"/>
              </a:tabLst>
            </a:pP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Clients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" dirty="0">
                <a:solidFill>
                  <a:srgbClr val="006FC0"/>
                </a:solidFill>
                <a:latin typeface="Trebuchet MS"/>
                <a:cs typeface="Trebuchet MS"/>
              </a:rPr>
              <a:t>libraries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are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all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languages</a:t>
            </a:r>
            <a:endParaRPr sz="1333" dirty="0">
              <a:latin typeface="Trebuchet MS"/>
              <a:cs typeface="Trebuchet MS"/>
            </a:endParaRPr>
          </a:p>
          <a:p>
            <a:pPr marL="1744090" lvl="2" indent="-508834">
              <a:spcBef>
                <a:spcPts val="1200"/>
              </a:spcBef>
              <a:buFont typeface="Segoe UI Symbol"/>
              <a:buChar char="⮚"/>
              <a:tabLst>
                <a:tab pos="1743243" algn="l"/>
                <a:tab pos="1744936" algn="l"/>
              </a:tabLst>
            </a:pP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Support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scripting</a:t>
            </a:r>
            <a:r>
              <a:rPr sz="1333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PowerShell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Azure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CLI</a:t>
            </a:r>
            <a:endParaRPr sz="1333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66885"/>
            <a:r>
              <a:rPr lang="en-US" sz="4600" spc="80"/>
              <a:t>A</a:t>
            </a:r>
            <a:r>
              <a:rPr lang="en-US" sz="4600" spc="-227"/>
              <a:t>zu</a:t>
            </a:r>
            <a:r>
              <a:rPr lang="en-US" sz="4600" spc="-293"/>
              <a:t>r</a:t>
            </a:r>
            <a:r>
              <a:rPr lang="en-US" sz="4600" spc="-387"/>
              <a:t>e</a:t>
            </a:r>
            <a:r>
              <a:rPr lang="en-US" sz="4600" spc="-107"/>
              <a:t> </a:t>
            </a:r>
            <a:r>
              <a:rPr lang="en-US" sz="4600" spc="-80"/>
              <a:t>S</a:t>
            </a:r>
            <a:r>
              <a:rPr lang="en-US" sz="4600" spc="-333"/>
              <a:t>t</a:t>
            </a:r>
            <a:r>
              <a:rPr lang="en-US" sz="4600" spc="-267"/>
              <a:t>o</a:t>
            </a:r>
            <a:r>
              <a:rPr lang="en-US" sz="4600" spc="-187"/>
              <a:t>r</a:t>
            </a:r>
            <a:r>
              <a:rPr lang="en-US" sz="4600" spc="-380"/>
              <a:t>age</a:t>
            </a:r>
            <a:r>
              <a:rPr lang="en-US" sz="4600" spc="-133"/>
              <a:t> </a:t>
            </a:r>
            <a:r>
              <a:rPr lang="en-US" sz="4600" spc="-187"/>
              <a:t>D</a:t>
            </a:r>
            <a:r>
              <a:rPr lang="en-US" sz="4600" spc="-133"/>
              <a:t>a</a:t>
            </a:r>
            <a:r>
              <a:rPr lang="en-US" sz="4600" spc="-333"/>
              <a:t>t</a:t>
            </a:r>
            <a:r>
              <a:rPr lang="en-US" sz="4600" spc="-467"/>
              <a:t>a</a:t>
            </a:r>
            <a:r>
              <a:rPr lang="en-US" sz="4600" spc="-100"/>
              <a:t> </a:t>
            </a:r>
            <a:r>
              <a:rPr lang="en-US" sz="4600" spc="-480"/>
              <a:t>R</a:t>
            </a:r>
            <a:r>
              <a:rPr lang="en-US" sz="4600" spc="-545"/>
              <a:t>e</a:t>
            </a:r>
            <a:r>
              <a:rPr lang="en-US" sz="4600" spc="-287"/>
              <a:t>d</a:t>
            </a:r>
            <a:r>
              <a:rPr lang="en-US" sz="4600" spc="-207"/>
              <a:t>u</a:t>
            </a:r>
            <a:r>
              <a:rPr lang="en-US" sz="4600" spc="-260"/>
              <a:t>n</a:t>
            </a:r>
            <a:r>
              <a:rPr lang="en-US" sz="4600" spc="-247"/>
              <a:t>d</a:t>
            </a:r>
            <a:r>
              <a:rPr lang="en-US" sz="4600" spc="-300"/>
              <a:t>ancy</a:t>
            </a:r>
          </a:p>
          <a:p>
            <a:pPr marL="67732"/>
            <a:r>
              <a:rPr lang="en-US" sz="4600" spc="-93"/>
              <a:t>Protect</a:t>
            </a:r>
            <a:r>
              <a:rPr lang="en-US" sz="4600" spc="-160"/>
              <a:t> </a:t>
            </a:r>
            <a:r>
              <a:rPr lang="en-US" sz="4600" spc="-107"/>
              <a:t>your</a:t>
            </a:r>
            <a:r>
              <a:rPr lang="en-US" sz="4600" spc="-160"/>
              <a:t> </a:t>
            </a:r>
            <a:r>
              <a:rPr lang="en-US" sz="4600" spc="-113"/>
              <a:t>data</a:t>
            </a:r>
            <a:r>
              <a:rPr lang="en-US" sz="4600" spc="-152"/>
              <a:t> </a:t>
            </a:r>
            <a:r>
              <a:rPr lang="en-US" sz="4600" spc="-127"/>
              <a:t>from</a:t>
            </a:r>
            <a:r>
              <a:rPr lang="en-US" sz="4600" spc="-152"/>
              <a:t> </a:t>
            </a:r>
            <a:r>
              <a:rPr lang="en-US" sz="4600" spc="-127"/>
              <a:t>hardware</a:t>
            </a:r>
            <a:r>
              <a:rPr lang="en-US" sz="4600" spc="-180"/>
              <a:t> </a:t>
            </a:r>
            <a:r>
              <a:rPr lang="en-US" sz="4600" spc="-113"/>
              <a:t>failures,</a:t>
            </a:r>
            <a:r>
              <a:rPr lang="en-US" sz="4600" spc="-147"/>
              <a:t> </a:t>
            </a:r>
            <a:r>
              <a:rPr lang="en-US" sz="4600" spc="-152"/>
              <a:t>network</a:t>
            </a:r>
            <a:r>
              <a:rPr lang="en-US" sz="4600" spc="-180"/>
              <a:t> </a:t>
            </a:r>
            <a:r>
              <a:rPr lang="en-US" sz="4600" spc="-107"/>
              <a:t>or</a:t>
            </a:r>
            <a:r>
              <a:rPr lang="en-US" sz="4600" spc="-147"/>
              <a:t> power</a:t>
            </a:r>
            <a:r>
              <a:rPr lang="en-US" sz="4600" spc="-160"/>
              <a:t> </a:t>
            </a:r>
            <a:r>
              <a:rPr lang="en-US" sz="4600" spc="-147"/>
              <a:t>outage, </a:t>
            </a:r>
            <a:r>
              <a:rPr lang="en-US" sz="4600" spc="-113"/>
              <a:t>and</a:t>
            </a:r>
            <a:r>
              <a:rPr lang="en-US" sz="4600" spc="-160"/>
              <a:t> </a:t>
            </a:r>
            <a:r>
              <a:rPr lang="en-US" sz="4600" spc="-107"/>
              <a:t>natural</a:t>
            </a:r>
            <a:r>
              <a:rPr lang="en-US" sz="4600" spc="-173"/>
              <a:t> </a:t>
            </a:r>
            <a:r>
              <a:rPr lang="en-US" sz="4600" spc="-107"/>
              <a:t>disasters</a:t>
            </a:r>
            <a:endParaRPr lang="en-US" sz="4600"/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AE9A8-8ECF-516E-FD00-711516D2B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3" r="38669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7753" y="27103"/>
            <a:ext cx="4478020" cy="55149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  <a:tabLst>
                <a:tab pos="4460127" algn="l"/>
              </a:tabLst>
            </a:pPr>
            <a:r>
              <a:rPr sz="3467" spc="-367" dirty="0">
                <a:solidFill>
                  <a:srgbClr val="006FC0"/>
                </a:solidFill>
              </a:rPr>
              <a:t>A</a:t>
            </a:r>
            <a:r>
              <a:rPr sz="3467" u="heavy" spc="-36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zure</a:t>
            </a:r>
            <a:r>
              <a:rPr sz="3467" u="heavy" spc="-28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9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Data</a:t>
            </a:r>
            <a:r>
              <a:rPr sz="3467" u="heavy" spc="40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58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Redundancy	</a:t>
            </a:r>
            <a:endParaRPr sz="3467"/>
          </a:p>
        </p:txBody>
      </p:sp>
      <p:sp>
        <p:nvSpPr>
          <p:cNvPr id="3" name="object 3"/>
          <p:cNvSpPr/>
          <p:nvPr/>
        </p:nvSpPr>
        <p:spPr>
          <a:xfrm>
            <a:off x="4411471" y="535624"/>
            <a:ext cx="4236720" cy="39793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206585" y="1055963"/>
            <a:ext cx="10264987" cy="5029861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524920" indent="-507987">
              <a:spcBef>
                <a:spcPts val="12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Protect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from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hardware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7" dirty="0">
                <a:solidFill>
                  <a:srgbClr val="006FC0"/>
                </a:solidFill>
                <a:latin typeface="Trebuchet MS"/>
                <a:cs typeface="Trebuchet MS"/>
              </a:rPr>
              <a:t>failures,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network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power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outages,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massive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natural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disasters.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spcBef>
                <a:spcPts val="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Even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event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of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failure,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ensures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account's</a:t>
            </a:r>
            <a:r>
              <a:rPr sz="1333" spc="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BB8104"/>
                </a:solidFill>
                <a:latin typeface="Trebuchet MS"/>
                <a:cs typeface="Trebuchet MS"/>
              </a:rPr>
              <a:t>availability</a:t>
            </a:r>
            <a:r>
              <a:rPr sz="1333" spc="-60" dirty="0">
                <a:solidFill>
                  <a:srgbClr val="BB8104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BB8104"/>
                </a:solidFill>
                <a:latin typeface="Trebuchet MS"/>
                <a:cs typeface="Trebuchet MS"/>
              </a:rPr>
              <a:t>and</a:t>
            </a:r>
            <a:r>
              <a:rPr sz="1333" spc="-60" dirty="0">
                <a:solidFill>
                  <a:srgbClr val="BB8104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BB8104"/>
                </a:solidFill>
                <a:latin typeface="Trebuchet MS"/>
                <a:cs typeface="Trebuchet MS"/>
              </a:rPr>
              <a:t>durability.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20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Tradeoffs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between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lower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costs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and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higher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47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primary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Locally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redundant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(LRS)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13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synchronous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center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Zone-redundant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(ZRS)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13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synchronous</a:t>
            </a:r>
            <a:r>
              <a:rPr sz="1333" spc="-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(AZs)</a:t>
            </a:r>
            <a:endParaRPr sz="1333">
              <a:latin typeface="Trebuchet MS"/>
              <a:cs typeface="Trebuchet MS"/>
            </a:endParaRPr>
          </a:p>
          <a:p>
            <a:pPr lvl="1">
              <a:spcBef>
                <a:spcPts val="40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spcBef>
                <a:spcPts val="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73" dirty="0">
                <a:solidFill>
                  <a:srgbClr val="006FC0"/>
                </a:solidFill>
                <a:latin typeface="Trebuchet MS"/>
                <a:cs typeface="Trebuchet MS"/>
              </a:rPr>
              <a:t>Redundancy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Geo-redundant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(GRS)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13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40" dirty="0">
                <a:solidFill>
                  <a:srgbClr val="006FC0"/>
                </a:solidFill>
                <a:latin typeface="Trebuchet MS"/>
                <a:cs typeface="Trebuchet MS"/>
              </a:rPr>
              <a:t>LRS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sz="1333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80" dirty="0">
                <a:solidFill>
                  <a:srgbClr val="006FC0"/>
                </a:solidFill>
                <a:latin typeface="Trebuchet MS"/>
                <a:cs typeface="Trebuchet MS"/>
              </a:rPr>
              <a:t>Asynchronous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sz="1333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-80" dirty="0">
                <a:solidFill>
                  <a:srgbClr val="006FC0"/>
                </a:solidFill>
                <a:latin typeface="Trebuchet MS"/>
                <a:cs typeface="Trebuchet MS"/>
              </a:rPr>
              <a:t>()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33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Geo-zone-redundant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(GZRS)</a:t>
            </a:r>
            <a:endParaRPr sz="1333">
              <a:latin typeface="Trebuchet MS"/>
              <a:cs typeface="Trebuchet MS"/>
            </a:endParaRPr>
          </a:p>
          <a:p>
            <a:pPr marL="524920" marR="6773" indent="-507987">
              <a:lnSpc>
                <a:spcPct val="150000"/>
              </a:lnSpc>
              <a:spcBef>
                <a:spcPts val="940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With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47" dirty="0">
                <a:solidFill>
                  <a:srgbClr val="006FC0"/>
                </a:solidFill>
                <a:latin typeface="Trebuchet MS"/>
                <a:cs typeface="Trebuchet MS"/>
              </a:rPr>
              <a:t>GRS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80" dirty="0">
                <a:solidFill>
                  <a:srgbClr val="006FC0"/>
                </a:solidFill>
                <a:latin typeface="Trebuchet MS"/>
                <a:cs typeface="Trebuchet MS"/>
              </a:rPr>
              <a:t>GZRS,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sz="1333" spc="-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isn't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available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or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write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unless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13" dirty="0">
                <a:solidFill>
                  <a:srgbClr val="006FC0"/>
                </a:solidFill>
                <a:latin typeface="Trebuchet MS"/>
                <a:cs typeface="Trebuchet MS"/>
              </a:rPr>
              <a:t>there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is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a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7" dirty="0">
                <a:solidFill>
                  <a:srgbClr val="006FC0"/>
                </a:solidFill>
                <a:latin typeface="Trebuchet MS"/>
                <a:cs typeface="Trebuchet MS"/>
              </a:rPr>
              <a:t>failover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 </a:t>
            </a:r>
            <a:r>
              <a:rPr sz="1333" spc="-38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region.</a:t>
            </a:r>
            <a:endParaRPr sz="1333">
              <a:latin typeface="Trebuchet MS"/>
              <a:cs typeface="Trebuchet MS"/>
            </a:endParaRPr>
          </a:p>
          <a:p>
            <a:pPr>
              <a:spcBef>
                <a:spcPts val="27"/>
              </a:spcBef>
              <a:buClr>
                <a:srgbClr val="006FC0"/>
              </a:buClr>
              <a:buFont typeface="Segoe UI Symbol"/>
              <a:buChar char="⮚"/>
            </a:pPr>
            <a:endParaRPr sz="1467">
              <a:latin typeface="Trebuchet MS"/>
              <a:cs typeface="Trebuchet MS"/>
            </a:endParaRPr>
          </a:p>
          <a:p>
            <a:pPr marL="524920" indent="-507987"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For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0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sz="1333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7" dirty="0">
                <a:solidFill>
                  <a:srgbClr val="006FC0"/>
                </a:solidFill>
                <a:latin typeface="Trebuchet MS"/>
                <a:cs typeface="Trebuchet MS"/>
              </a:rPr>
              <a:t>the</a:t>
            </a:r>
            <a:r>
              <a:rPr sz="1333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20" dirty="0">
                <a:solidFill>
                  <a:srgbClr val="006FC0"/>
                </a:solidFill>
                <a:latin typeface="Trebuchet MS"/>
                <a:cs typeface="Trebuchet MS"/>
              </a:rPr>
              <a:t>region,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configure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your</a:t>
            </a:r>
            <a:r>
              <a:rPr sz="1333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47" dirty="0">
                <a:solidFill>
                  <a:srgbClr val="006FC0"/>
                </a:solidFill>
                <a:latin typeface="Trebuchet MS"/>
                <a:cs typeface="Trebuchet MS"/>
              </a:rPr>
              <a:t>account</a:t>
            </a:r>
            <a:r>
              <a:rPr sz="13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sz="1333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use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2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Read-access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geo-redundant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87" dirty="0">
                <a:solidFill>
                  <a:srgbClr val="006FC0"/>
                </a:solidFill>
                <a:latin typeface="Trebuchet MS"/>
                <a:cs typeface="Trebuchet MS"/>
              </a:rPr>
              <a:t>(RA-GRS)</a:t>
            </a:r>
            <a:endParaRPr sz="1333">
              <a:latin typeface="Trebuchet MS"/>
              <a:cs typeface="Trebuchet MS"/>
            </a:endParaRPr>
          </a:p>
          <a:p>
            <a:pPr marL="1134505" lvl="1" indent="-507987">
              <a:spcBef>
                <a:spcPts val="947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sz="1333" spc="60" dirty="0">
                <a:solidFill>
                  <a:srgbClr val="006FC0"/>
                </a:solidFill>
                <a:latin typeface="Trebuchet MS"/>
                <a:cs typeface="Trebuchet MS"/>
              </a:rPr>
              <a:t>Read-access</a:t>
            </a:r>
            <a:r>
              <a:rPr sz="1333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geo-zone-redundant</a:t>
            </a:r>
            <a:r>
              <a:rPr sz="1333" spc="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53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sz="1333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sz="1333" spc="67" dirty="0">
                <a:solidFill>
                  <a:srgbClr val="006FC0"/>
                </a:solidFill>
                <a:latin typeface="Trebuchet MS"/>
                <a:cs typeface="Trebuchet MS"/>
              </a:rPr>
              <a:t>(RA-GZRS).</a:t>
            </a:r>
            <a:endParaRPr sz="1333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1722" y="27103"/>
            <a:ext cx="4733713" cy="551498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  <a:tabLst>
                <a:tab pos="4715815" algn="l"/>
              </a:tabLst>
            </a:pPr>
            <a:r>
              <a:rPr sz="3467" spc="-367" dirty="0">
                <a:solidFill>
                  <a:srgbClr val="006FC0"/>
                </a:solidFill>
              </a:rPr>
              <a:t>Az</a:t>
            </a:r>
            <a:r>
              <a:rPr sz="3467" u="heavy" spc="-36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ure</a:t>
            </a:r>
            <a:r>
              <a:rPr sz="3467" u="heavy" spc="-272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r>
              <a:rPr sz="3467" u="heavy" spc="39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sz="3467" u="heavy" spc="-58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Redundancy	</a:t>
            </a:r>
            <a:endParaRPr sz="3467" dirty="0"/>
          </a:p>
        </p:txBody>
      </p:sp>
      <p:sp>
        <p:nvSpPr>
          <p:cNvPr id="3" name="object 3"/>
          <p:cNvSpPr/>
          <p:nvPr/>
        </p:nvSpPr>
        <p:spPr>
          <a:xfrm>
            <a:off x="4411471" y="535624"/>
            <a:ext cx="4236720" cy="39793"/>
          </a:xfrm>
          <a:custGeom>
            <a:avLst/>
            <a:gdLst/>
            <a:ahLst/>
            <a:cxnLst/>
            <a:rect l="l" t="t" r="r" b="b"/>
            <a:pathLst>
              <a:path w="3177540" h="29845">
                <a:moveTo>
                  <a:pt x="0" y="29574"/>
                </a:moveTo>
                <a:lnTo>
                  <a:pt x="50302" y="26859"/>
                </a:lnTo>
                <a:lnTo>
                  <a:pt x="100613" y="24300"/>
                </a:lnTo>
                <a:lnTo>
                  <a:pt x="150932" y="21893"/>
                </a:lnTo>
                <a:lnTo>
                  <a:pt x="201260" y="19634"/>
                </a:lnTo>
                <a:lnTo>
                  <a:pt x="251596" y="17520"/>
                </a:lnTo>
                <a:lnTo>
                  <a:pt x="301939" y="15547"/>
                </a:lnTo>
                <a:lnTo>
                  <a:pt x="352290" y="13712"/>
                </a:lnTo>
                <a:lnTo>
                  <a:pt x="402649" y="12010"/>
                </a:lnTo>
                <a:lnTo>
                  <a:pt x="453014" y="10438"/>
                </a:lnTo>
                <a:lnTo>
                  <a:pt x="503387" y="8993"/>
                </a:lnTo>
                <a:lnTo>
                  <a:pt x="553766" y="7671"/>
                </a:lnTo>
                <a:lnTo>
                  <a:pt x="604151" y="6468"/>
                </a:lnTo>
                <a:lnTo>
                  <a:pt x="654543" y="5380"/>
                </a:lnTo>
                <a:lnTo>
                  <a:pt x="704941" y="4405"/>
                </a:lnTo>
                <a:lnTo>
                  <a:pt x="755345" y="3537"/>
                </a:lnTo>
                <a:lnTo>
                  <a:pt x="805755" y="2775"/>
                </a:lnTo>
                <a:lnTo>
                  <a:pt x="856170" y="2113"/>
                </a:lnTo>
                <a:lnTo>
                  <a:pt x="906591" y="1548"/>
                </a:lnTo>
                <a:lnTo>
                  <a:pt x="957016" y="1077"/>
                </a:lnTo>
                <a:lnTo>
                  <a:pt x="1007446" y="696"/>
                </a:lnTo>
                <a:lnTo>
                  <a:pt x="1057881" y="402"/>
                </a:lnTo>
                <a:lnTo>
                  <a:pt x="1108321" y="190"/>
                </a:lnTo>
                <a:lnTo>
                  <a:pt x="1158764" y="57"/>
                </a:lnTo>
                <a:lnTo>
                  <a:pt x="1209212" y="0"/>
                </a:lnTo>
                <a:lnTo>
                  <a:pt x="1259663" y="14"/>
                </a:lnTo>
                <a:lnTo>
                  <a:pt x="1310118" y="96"/>
                </a:lnTo>
                <a:lnTo>
                  <a:pt x="1360576" y="243"/>
                </a:lnTo>
                <a:lnTo>
                  <a:pt x="1411037" y="450"/>
                </a:lnTo>
                <a:lnTo>
                  <a:pt x="1461502" y="715"/>
                </a:lnTo>
                <a:lnTo>
                  <a:pt x="1511969" y="1033"/>
                </a:lnTo>
                <a:lnTo>
                  <a:pt x="1562438" y="1401"/>
                </a:lnTo>
                <a:lnTo>
                  <a:pt x="1612910" y="1815"/>
                </a:lnTo>
                <a:lnTo>
                  <a:pt x="1663384" y="2272"/>
                </a:lnTo>
                <a:lnTo>
                  <a:pt x="1713860" y="2767"/>
                </a:lnTo>
                <a:lnTo>
                  <a:pt x="1764338" y="3298"/>
                </a:lnTo>
                <a:lnTo>
                  <a:pt x="1814817" y="3860"/>
                </a:lnTo>
                <a:lnTo>
                  <a:pt x="1865297" y="4450"/>
                </a:lnTo>
                <a:lnTo>
                  <a:pt x="1915779" y="5065"/>
                </a:lnTo>
                <a:lnTo>
                  <a:pt x="1966261" y="5700"/>
                </a:lnTo>
                <a:lnTo>
                  <a:pt x="2016744" y="6352"/>
                </a:lnTo>
                <a:lnTo>
                  <a:pt x="2067227" y="7018"/>
                </a:lnTo>
                <a:lnTo>
                  <a:pt x="2117710" y="7693"/>
                </a:lnTo>
                <a:lnTo>
                  <a:pt x="2168194" y="8374"/>
                </a:lnTo>
                <a:lnTo>
                  <a:pt x="2218677" y="9057"/>
                </a:lnTo>
                <a:lnTo>
                  <a:pt x="2269160" y="9739"/>
                </a:lnTo>
                <a:lnTo>
                  <a:pt x="2319642" y="10416"/>
                </a:lnTo>
                <a:lnTo>
                  <a:pt x="2370124" y="11085"/>
                </a:lnTo>
                <a:lnTo>
                  <a:pt x="2420604" y="11741"/>
                </a:lnTo>
                <a:lnTo>
                  <a:pt x="2471083" y="12382"/>
                </a:lnTo>
                <a:lnTo>
                  <a:pt x="2521561" y="13003"/>
                </a:lnTo>
                <a:lnTo>
                  <a:pt x="2572036" y="13601"/>
                </a:lnTo>
                <a:lnTo>
                  <a:pt x="2622510" y="14172"/>
                </a:lnTo>
                <a:lnTo>
                  <a:pt x="2672982" y="14712"/>
                </a:lnTo>
                <a:lnTo>
                  <a:pt x="2723452" y="15218"/>
                </a:lnTo>
                <a:lnTo>
                  <a:pt x="2773919" y="15687"/>
                </a:lnTo>
                <a:lnTo>
                  <a:pt x="2824383" y="16114"/>
                </a:lnTo>
                <a:lnTo>
                  <a:pt x="2874845" y="16496"/>
                </a:lnTo>
                <a:lnTo>
                  <a:pt x="2925303" y="16829"/>
                </a:lnTo>
                <a:lnTo>
                  <a:pt x="2975758" y="17110"/>
                </a:lnTo>
                <a:lnTo>
                  <a:pt x="3026209" y="17335"/>
                </a:lnTo>
                <a:lnTo>
                  <a:pt x="3076657" y="17500"/>
                </a:lnTo>
                <a:lnTo>
                  <a:pt x="3127100" y="17601"/>
                </a:lnTo>
                <a:lnTo>
                  <a:pt x="3177540" y="17636"/>
                </a:lnTo>
              </a:path>
            </a:pathLst>
          </a:custGeom>
          <a:ln w="9525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grpSp>
        <p:nvGrpSpPr>
          <p:cNvPr id="4" name="object 4"/>
          <p:cNvGrpSpPr/>
          <p:nvPr/>
        </p:nvGrpSpPr>
        <p:grpSpPr>
          <a:xfrm>
            <a:off x="414902" y="988501"/>
            <a:ext cx="5102013" cy="4759156"/>
            <a:chOff x="311176" y="741376"/>
            <a:chExt cx="3826510" cy="3124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176" y="741376"/>
              <a:ext cx="3826203" cy="31236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9684" y="1019556"/>
              <a:ext cx="1467612" cy="12024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9152" y="1019556"/>
              <a:ext cx="1467612" cy="12024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655" y="2613659"/>
              <a:ext cx="1467612" cy="12039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60" y="1444752"/>
              <a:ext cx="300228" cy="6583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435" y="1444752"/>
              <a:ext cx="300227" cy="6583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947" y="1444752"/>
              <a:ext cx="301752" cy="6583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04" y="2938271"/>
              <a:ext cx="301751" cy="6583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34411" y="1353312"/>
              <a:ext cx="301751" cy="658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435" y="2938271"/>
              <a:ext cx="300227" cy="6583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6792" y="2944368"/>
              <a:ext cx="300228" cy="6583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623" y="1581875"/>
              <a:ext cx="472427" cy="11903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988058" y="1620773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4">
                  <a:moveTo>
                    <a:pt x="0" y="0"/>
                  </a:moveTo>
                  <a:lnTo>
                    <a:pt x="372237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960" y="2185428"/>
              <a:ext cx="1027188" cy="50900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53490" y="2222754"/>
              <a:ext cx="920115" cy="391795"/>
            </a:xfrm>
            <a:custGeom>
              <a:avLst/>
              <a:gdLst/>
              <a:ahLst/>
              <a:cxnLst/>
              <a:rect l="l" t="t" r="r" b="b"/>
              <a:pathLst>
                <a:path w="920114" h="391794">
                  <a:moveTo>
                    <a:pt x="0" y="0"/>
                  </a:moveTo>
                  <a:lnTo>
                    <a:pt x="920115" y="391540"/>
                  </a:lnTo>
                </a:path>
              </a:pathLst>
            </a:custGeom>
            <a:ln w="38099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4455" y="2183904"/>
              <a:ext cx="1027188" cy="50900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73986" y="2222754"/>
              <a:ext cx="920115" cy="391795"/>
            </a:xfrm>
            <a:custGeom>
              <a:avLst/>
              <a:gdLst/>
              <a:ahLst/>
              <a:cxnLst/>
              <a:rect l="l" t="t" r="r" b="b"/>
              <a:pathLst>
                <a:path w="920114" h="391794">
                  <a:moveTo>
                    <a:pt x="0" y="391540"/>
                  </a:moveTo>
                  <a:lnTo>
                    <a:pt x="920114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1988" y="1367027"/>
              <a:ext cx="300227" cy="6583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8039" y="1383791"/>
              <a:ext cx="301751" cy="658367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6504806" y="988500"/>
            <a:ext cx="5102013" cy="4758357"/>
            <a:chOff x="4878604" y="741376"/>
            <a:chExt cx="3826510" cy="3124200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8604" y="741376"/>
              <a:ext cx="3826203" cy="31236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7112" y="1019556"/>
              <a:ext cx="1467612" cy="12024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6580" y="1019556"/>
              <a:ext cx="1467612" cy="120243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6083" y="2613659"/>
              <a:ext cx="1467612" cy="12039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9888" y="1444752"/>
              <a:ext cx="301751" cy="6583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0863" y="1444752"/>
              <a:ext cx="300227" cy="6583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6900" y="1444752"/>
              <a:ext cx="300227" cy="6583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0255" y="2938271"/>
              <a:ext cx="300227" cy="6583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03364" y="1353312"/>
              <a:ext cx="300227" cy="6583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0863" y="2938271"/>
              <a:ext cx="300227" cy="6583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4220" y="2944368"/>
              <a:ext cx="300227" cy="65836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2051" y="1581875"/>
              <a:ext cx="472427" cy="11903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555486" y="1620773"/>
              <a:ext cx="372745" cy="0"/>
            </a:xfrm>
            <a:custGeom>
              <a:avLst/>
              <a:gdLst/>
              <a:ahLst/>
              <a:cxnLst/>
              <a:rect l="l" t="t" r="r" b="b"/>
              <a:pathLst>
                <a:path w="372745">
                  <a:moveTo>
                    <a:pt x="0" y="0"/>
                  </a:moveTo>
                  <a:lnTo>
                    <a:pt x="372237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71388" y="2185428"/>
              <a:ext cx="1027175" cy="509003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820918" y="2222754"/>
              <a:ext cx="920115" cy="391795"/>
            </a:xfrm>
            <a:custGeom>
              <a:avLst/>
              <a:gdLst/>
              <a:ahLst/>
              <a:cxnLst/>
              <a:rect l="l" t="t" r="r" b="b"/>
              <a:pathLst>
                <a:path w="920115" h="391794">
                  <a:moveTo>
                    <a:pt x="0" y="0"/>
                  </a:moveTo>
                  <a:lnTo>
                    <a:pt x="920114" y="39154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1883" y="2183904"/>
              <a:ext cx="1027176" cy="50900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741414" y="2222754"/>
              <a:ext cx="920115" cy="391795"/>
            </a:xfrm>
            <a:custGeom>
              <a:avLst/>
              <a:gdLst/>
              <a:ahLst/>
              <a:cxnLst/>
              <a:rect l="l" t="t" r="r" b="b"/>
              <a:pathLst>
                <a:path w="920115" h="391794">
                  <a:moveTo>
                    <a:pt x="0" y="391540"/>
                  </a:moveTo>
                  <a:lnTo>
                    <a:pt x="920114" y="0"/>
                  </a:lnTo>
                </a:path>
              </a:pathLst>
            </a:custGeom>
            <a:ln w="38100">
              <a:solidFill>
                <a:srgbClr val="00839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9416" y="1367027"/>
              <a:ext cx="301751" cy="65836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6992" y="1383791"/>
              <a:ext cx="300227" cy="65836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21648" y="6359888"/>
            <a:ext cx="165947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solidFill>
                  <a:srgbClr val="006FC0"/>
                </a:solidFill>
                <a:latin typeface="Segoe UI Symbol"/>
                <a:cs typeface="Segoe UI Symbol"/>
              </a:rPr>
              <a:t>⮚</a:t>
            </a:r>
            <a:endParaRPr sz="12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8DAC-F341-CF17-510B-8E8B7DA1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spc="-367" dirty="0">
                <a:solidFill>
                  <a:srgbClr val="006FC0"/>
                </a:solidFill>
              </a:rPr>
              <a:t>                        Az</a:t>
            </a:r>
            <a:r>
              <a:rPr lang="en-US" sz="4400" u="heavy" spc="-36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ure</a:t>
            </a:r>
            <a:r>
              <a:rPr lang="en-US" sz="4400" u="heavy" spc="-272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lang="en-US" sz="4400" u="heavy" spc="-40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Storage</a:t>
            </a:r>
            <a:r>
              <a:rPr lang="en-US" sz="4400" u="heavy" spc="39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lang="en-US" sz="4400" u="heavy" spc="-58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Redundancy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E6DF4-E165-C65B-81E3-3612541A4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4920" indent="-507987">
              <a:spcBef>
                <a:spcPts val="78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lang="en-US" sz="1600" b="1" spc="27" dirty="0">
                <a:solidFill>
                  <a:srgbClr val="006FC0"/>
                </a:solidFill>
                <a:latin typeface="Trebuchet MS"/>
                <a:cs typeface="Trebuchet MS"/>
              </a:rPr>
              <a:t>Locally</a:t>
            </a:r>
            <a:r>
              <a:rPr lang="en-US" sz="1600" b="1" spc="-6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redundant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(LRS)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8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27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67" dirty="0">
                <a:solidFill>
                  <a:srgbClr val="006FC0"/>
                </a:solidFill>
                <a:latin typeface="Trebuchet MS"/>
                <a:cs typeface="Trebuchet MS"/>
              </a:rPr>
              <a:t>synchronous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0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60" dirty="0">
                <a:solidFill>
                  <a:srgbClr val="006FC0"/>
                </a:solidFill>
                <a:latin typeface="Trebuchet MS"/>
                <a:cs typeface="Trebuchet MS"/>
              </a:rPr>
              <a:t>same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3" dirty="0">
                <a:solidFill>
                  <a:srgbClr val="006FC0"/>
                </a:solidFill>
                <a:latin typeface="Trebuchet MS"/>
                <a:cs typeface="Trebuchet MS"/>
              </a:rPr>
              <a:t>data</a:t>
            </a:r>
            <a:r>
              <a:rPr lang="en-US" sz="1600" b="1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13" dirty="0">
                <a:solidFill>
                  <a:srgbClr val="006FC0"/>
                </a:solidFill>
                <a:latin typeface="Trebuchet MS"/>
                <a:cs typeface="Trebuchet MS"/>
              </a:rPr>
              <a:t>center</a:t>
            </a:r>
          </a:p>
          <a:p>
            <a:pPr marL="524920" indent="-507987">
              <a:spcBef>
                <a:spcPts val="787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endParaRPr lang="en-US" sz="1600" b="1" dirty="0">
              <a:latin typeface="Trebuchet MS"/>
              <a:cs typeface="Trebuchet MS"/>
            </a:endParaRPr>
          </a:p>
          <a:p>
            <a:pPr marL="524920" indent="-507987">
              <a:spcBef>
                <a:spcPts val="660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Zone-redundant</a:t>
            </a:r>
            <a:r>
              <a:rPr lang="en-US" sz="1600" b="1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(ZRS)</a:t>
            </a:r>
            <a:r>
              <a:rPr lang="en-US" sz="1600" b="1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8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27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67" dirty="0">
                <a:solidFill>
                  <a:srgbClr val="006FC0"/>
                </a:solidFill>
                <a:latin typeface="Trebuchet MS"/>
                <a:cs typeface="Trebuchet MS"/>
              </a:rPr>
              <a:t>synchronous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0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13" dirty="0">
                <a:solidFill>
                  <a:srgbClr val="006FC0"/>
                </a:solidFill>
                <a:latin typeface="Trebuchet MS"/>
                <a:cs typeface="Trebuchet MS"/>
              </a:rPr>
              <a:t>in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13" dirty="0">
                <a:solidFill>
                  <a:srgbClr val="006FC0"/>
                </a:solidFill>
                <a:latin typeface="Trebuchet MS"/>
                <a:cs typeface="Trebuchet MS"/>
              </a:rPr>
              <a:t>three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dirty="0">
                <a:solidFill>
                  <a:srgbClr val="006FC0"/>
                </a:solidFill>
                <a:latin typeface="Trebuchet MS"/>
                <a:cs typeface="Trebuchet MS"/>
              </a:rPr>
              <a:t>availability</a:t>
            </a:r>
            <a:r>
              <a:rPr lang="en-US" sz="1600" b="1" spc="-7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zones</a:t>
            </a:r>
            <a:r>
              <a:rPr lang="en-US" sz="1600" b="1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(AZs)</a:t>
            </a:r>
          </a:p>
          <a:p>
            <a:pPr marL="524920" indent="-507987">
              <a:spcBef>
                <a:spcPts val="660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endParaRPr lang="en-US" sz="1600" b="1" dirty="0">
              <a:latin typeface="Trebuchet MS"/>
              <a:cs typeface="Trebuchet MS"/>
            </a:endParaRPr>
          </a:p>
          <a:p>
            <a:pPr marL="524920" indent="-507987">
              <a:spcBef>
                <a:spcPts val="673"/>
              </a:spcBef>
              <a:buFont typeface="Segoe UI Symbol"/>
              <a:buChar char="⮚"/>
              <a:tabLst>
                <a:tab pos="524074" algn="l"/>
                <a:tab pos="524920" algn="l"/>
              </a:tabLst>
            </a:pP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Geo-redundant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(GRS)</a:t>
            </a:r>
            <a:r>
              <a:rPr lang="en-US" sz="1600" b="1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-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127" dirty="0">
                <a:solidFill>
                  <a:srgbClr val="006FC0"/>
                </a:solidFill>
                <a:latin typeface="Trebuchet MS"/>
                <a:cs typeface="Trebuchet MS"/>
              </a:rPr>
              <a:t>LRS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0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lang="en-US" sz="1600" b="1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73" dirty="0">
                <a:solidFill>
                  <a:srgbClr val="006FC0"/>
                </a:solidFill>
                <a:latin typeface="Trebuchet MS"/>
                <a:cs typeface="Trebuchet MS"/>
              </a:rPr>
              <a:t>Asynchronous</a:t>
            </a:r>
            <a:r>
              <a:rPr lang="en-US" sz="1600" b="1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60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lang="en-US" sz="16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lang="en-US" sz="1600" b="1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lang="en-US" sz="1600" b="1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0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lang="en-US" sz="1600" b="1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dirty="0">
                <a:solidFill>
                  <a:srgbClr val="006FC0"/>
                </a:solidFill>
                <a:latin typeface="Trebuchet MS"/>
                <a:cs typeface="Trebuchet MS"/>
              </a:rPr>
              <a:t>(three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0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67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80" dirty="0">
                <a:solidFill>
                  <a:srgbClr val="006FC0"/>
                </a:solidFill>
                <a:latin typeface="Trebuchet MS"/>
                <a:cs typeface="Trebuchet MS"/>
              </a:rPr>
              <a:t>LRS)</a:t>
            </a:r>
            <a:r>
              <a:rPr lang="en-US" sz="1600" b="1" spc="-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8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u="sng" spc="7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Read</a:t>
            </a:r>
            <a:r>
              <a:rPr lang="en-US" sz="1600" b="1" u="sng" spc="-4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1600" b="1" u="sng" spc="3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only</a:t>
            </a:r>
            <a:r>
              <a:rPr lang="en-US" sz="1600" b="1" u="sng" spc="-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1600" b="1" u="sng" spc="5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access</a:t>
            </a:r>
            <a:endParaRPr lang="en-US" sz="1600" b="1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673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Read-access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geo-redundant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80" dirty="0">
                <a:solidFill>
                  <a:srgbClr val="006FC0"/>
                </a:solidFill>
                <a:latin typeface="Trebuchet MS"/>
                <a:cs typeface="Trebuchet MS"/>
              </a:rPr>
              <a:t>(RA-GRS)</a:t>
            </a:r>
            <a:r>
              <a:rPr lang="en-US" sz="16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8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73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7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lang="en-US" sz="1600" b="1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8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133" dirty="0">
                <a:solidFill>
                  <a:srgbClr val="006FC0"/>
                </a:solidFill>
                <a:latin typeface="Trebuchet MS"/>
                <a:cs typeface="Trebuchet MS"/>
              </a:rPr>
              <a:t>GRS</a:t>
            </a:r>
          </a:p>
          <a:p>
            <a:pPr marL="296320" indent="0">
              <a:spcBef>
                <a:spcPts val="653"/>
              </a:spcBef>
              <a:buNone/>
            </a:pPr>
            <a:endParaRPr lang="en-US" sz="1600" b="1" dirty="0">
              <a:latin typeface="Trebuchet MS"/>
              <a:cs typeface="Trebuchet MS"/>
            </a:endParaRPr>
          </a:p>
          <a:p>
            <a:pPr marL="467770" indent="-171450">
              <a:spcBef>
                <a:spcPts val="653"/>
              </a:spcBef>
              <a:buFont typeface="Wingdings" panose="05000000000000000000" pitchFamily="2" charset="2"/>
              <a:buChar char="Ø"/>
            </a:pP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Geo-zone-redundant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lang="en-US" sz="1600" b="1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60" dirty="0">
                <a:solidFill>
                  <a:srgbClr val="006FC0"/>
                </a:solidFill>
                <a:latin typeface="Trebuchet MS"/>
                <a:cs typeface="Trebuchet MS"/>
              </a:rPr>
              <a:t>(GZRS)</a:t>
            </a:r>
            <a:r>
              <a:rPr lang="en-US" sz="1600" b="1" spc="-5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8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133" dirty="0">
                <a:solidFill>
                  <a:srgbClr val="006FC0"/>
                </a:solidFill>
                <a:latin typeface="Trebuchet MS"/>
                <a:cs typeface="Trebuchet MS"/>
              </a:rPr>
              <a:t>ZRS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0" dirty="0">
                <a:solidFill>
                  <a:srgbClr val="006FC0"/>
                </a:solidFill>
                <a:latin typeface="Trebuchet MS"/>
                <a:cs typeface="Trebuchet MS"/>
              </a:rPr>
              <a:t>+</a:t>
            </a:r>
            <a:r>
              <a:rPr lang="en-US" sz="16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73" dirty="0">
                <a:solidFill>
                  <a:srgbClr val="006FC0"/>
                </a:solidFill>
                <a:latin typeface="Trebuchet MS"/>
                <a:cs typeface="Trebuchet MS"/>
              </a:rPr>
              <a:t>Asynchronous</a:t>
            </a:r>
            <a:r>
              <a:rPr lang="en-US" sz="1600" b="1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60" dirty="0">
                <a:solidFill>
                  <a:srgbClr val="006FC0"/>
                </a:solidFill>
                <a:latin typeface="Trebuchet MS"/>
                <a:cs typeface="Trebuchet MS"/>
              </a:rPr>
              <a:t>copy</a:t>
            </a:r>
            <a:r>
              <a:rPr lang="en-US" sz="16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3" dirty="0">
                <a:solidFill>
                  <a:srgbClr val="006FC0"/>
                </a:solidFill>
                <a:latin typeface="Trebuchet MS"/>
                <a:cs typeface="Trebuchet MS"/>
              </a:rPr>
              <a:t>to</a:t>
            </a:r>
            <a:r>
              <a:rPr lang="en-US" sz="1600" b="1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secondary</a:t>
            </a:r>
            <a:r>
              <a:rPr lang="en-US" sz="1600" b="1" spc="-2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0" dirty="0">
                <a:solidFill>
                  <a:srgbClr val="006FC0"/>
                </a:solidFill>
                <a:latin typeface="Trebuchet MS"/>
                <a:cs typeface="Trebuchet MS"/>
              </a:rPr>
              <a:t>region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dirty="0">
                <a:solidFill>
                  <a:srgbClr val="006FC0"/>
                </a:solidFill>
                <a:latin typeface="Trebuchet MS"/>
                <a:cs typeface="Trebuchet MS"/>
              </a:rPr>
              <a:t>(three</a:t>
            </a:r>
            <a:r>
              <a:rPr lang="en-US" sz="1600" b="1" spc="-2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more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0" dirty="0">
                <a:solidFill>
                  <a:srgbClr val="006FC0"/>
                </a:solidFill>
                <a:latin typeface="Trebuchet MS"/>
                <a:cs typeface="Trebuchet MS"/>
              </a:rPr>
              <a:t>copies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67" dirty="0">
                <a:solidFill>
                  <a:srgbClr val="006FC0"/>
                </a:solidFill>
                <a:latin typeface="Trebuchet MS"/>
                <a:cs typeface="Trebuchet MS"/>
              </a:rPr>
              <a:t>using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80" dirty="0">
                <a:solidFill>
                  <a:srgbClr val="006FC0"/>
                </a:solidFill>
                <a:latin typeface="Trebuchet MS"/>
                <a:cs typeface="Trebuchet MS"/>
              </a:rPr>
              <a:t>LRS)</a:t>
            </a:r>
            <a:r>
              <a:rPr lang="en-US" sz="1600" b="1" spc="-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8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u="sng" spc="7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Read</a:t>
            </a:r>
            <a:r>
              <a:rPr lang="en-US" sz="1600" b="1" u="sng" spc="-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1600" b="1" u="sng" spc="3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only</a:t>
            </a:r>
            <a:r>
              <a:rPr lang="en-US" sz="1600" b="1" u="sng" spc="-47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 </a:t>
            </a:r>
            <a:r>
              <a:rPr lang="en-US" sz="1600" b="1" u="sng" spc="5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rebuchet MS"/>
                <a:cs typeface="Trebuchet MS"/>
              </a:rPr>
              <a:t>access</a:t>
            </a:r>
            <a:endParaRPr lang="en-US" sz="1600" b="1" dirty="0">
              <a:latin typeface="Trebuchet MS"/>
              <a:cs typeface="Trebuchet MS"/>
            </a:endParaRPr>
          </a:p>
          <a:p>
            <a:pPr marL="1134505" lvl="1" indent="-507987">
              <a:spcBef>
                <a:spcPts val="673"/>
              </a:spcBef>
              <a:buFont typeface="Segoe UI Symbol"/>
              <a:buChar char="⮚"/>
              <a:tabLst>
                <a:tab pos="1133658" algn="l"/>
                <a:tab pos="1134505" algn="l"/>
              </a:tabLst>
            </a:pP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Read-access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53" dirty="0">
                <a:solidFill>
                  <a:srgbClr val="006FC0"/>
                </a:solidFill>
                <a:latin typeface="Trebuchet MS"/>
                <a:cs typeface="Trebuchet MS"/>
              </a:rPr>
              <a:t>geo-zone-redundant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47" dirty="0">
                <a:solidFill>
                  <a:srgbClr val="006FC0"/>
                </a:solidFill>
                <a:latin typeface="Trebuchet MS"/>
                <a:cs typeface="Trebuchet MS"/>
              </a:rPr>
              <a:t>storage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80" dirty="0">
                <a:solidFill>
                  <a:srgbClr val="006FC0"/>
                </a:solidFill>
                <a:latin typeface="Trebuchet MS"/>
                <a:cs typeface="Trebuchet MS"/>
              </a:rPr>
              <a:t>(RA-GZRS)</a:t>
            </a:r>
            <a:r>
              <a:rPr lang="en-US" sz="1600" b="1" spc="-6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380" dirty="0">
                <a:solidFill>
                  <a:srgbClr val="006FC0"/>
                </a:solidFill>
                <a:latin typeface="Trebuchet MS"/>
                <a:cs typeface="Trebuchet MS"/>
              </a:rPr>
              <a:t>–</a:t>
            </a:r>
            <a:r>
              <a:rPr lang="en-US" sz="1600" b="1" spc="-40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73" dirty="0">
                <a:solidFill>
                  <a:srgbClr val="006FC0"/>
                </a:solidFill>
                <a:latin typeface="Trebuchet MS"/>
                <a:cs typeface="Trebuchet MS"/>
              </a:rPr>
              <a:t>Read</a:t>
            </a:r>
            <a:r>
              <a:rPr lang="en-US" sz="1600" b="1" spc="-47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73" dirty="0">
                <a:solidFill>
                  <a:srgbClr val="006FC0"/>
                </a:solidFill>
                <a:latin typeface="Trebuchet MS"/>
                <a:cs typeface="Trebuchet MS"/>
              </a:rPr>
              <a:t>Access</a:t>
            </a:r>
            <a:r>
              <a:rPr lang="en-US" sz="1600" b="1" spc="-1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80" dirty="0">
                <a:solidFill>
                  <a:srgbClr val="006FC0"/>
                </a:solidFill>
                <a:latin typeface="Trebuchet MS"/>
                <a:cs typeface="Trebuchet MS"/>
              </a:rPr>
              <a:t>on</a:t>
            </a:r>
            <a:r>
              <a:rPr lang="en-US" sz="1600" b="1" spc="-33" dirty="0">
                <a:solidFill>
                  <a:srgbClr val="006FC0"/>
                </a:solidFill>
                <a:latin typeface="Trebuchet MS"/>
                <a:cs typeface="Trebuchet MS"/>
              </a:rPr>
              <a:t> </a:t>
            </a:r>
            <a:r>
              <a:rPr lang="en-US" sz="1600" b="1" spc="127" dirty="0">
                <a:solidFill>
                  <a:srgbClr val="006FC0"/>
                </a:solidFill>
                <a:latin typeface="Trebuchet MS"/>
                <a:cs typeface="Trebuchet MS"/>
              </a:rPr>
              <a:t>GZRS</a:t>
            </a:r>
            <a:endParaRPr lang="en-US" sz="1600" b="1" dirty="0">
              <a:latin typeface="Trebuchet MS"/>
              <a:cs typeface="Trebuchet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89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1158</Words>
  <Application>Microsoft Office PowerPoint</Application>
  <PresentationFormat>Widescreen</PresentationFormat>
  <Paragraphs>217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MT</vt:lpstr>
      <vt:lpstr>Calibri</vt:lpstr>
      <vt:lpstr>Calibri Light</vt:lpstr>
      <vt:lpstr>Segoe UI Symbol</vt:lpstr>
      <vt:lpstr>Tahoma</vt:lpstr>
      <vt:lpstr>Trebuchet MS</vt:lpstr>
      <vt:lpstr>Wingdings</vt:lpstr>
      <vt:lpstr>Office Theme</vt:lpstr>
      <vt:lpstr>AZ-900 Microsoft Azure Fundamentals</vt:lpstr>
      <vt:lpstr>Azure Storage Services</vt:lpstr>
      <vt:lpstr>Azure Storage Services</vt:lpstr>
      <vt:lpstr>Azure Storage Service Fast, reliable, and private connection to Azure</vt:lpstr>
      <vt:lpstr>Azure Storage Service </vt:lpstr>
      <vt:lpstr>Azure Storage Data Redundancy Protect your data from hardware failures, network or power outage, and natural disasters</vt:lpstr>
      <vt:lpstr>Azure Data Redundancy </vt:lpstr>
      <vt:lpstr>Azure Storage Redundancy </vt:lpstr>
      <vt:lpstr>                        Azure Storage Redundancy </vt:lpstr>
      <vt:lpstr>Azure Blob Storage Binary Large Object</vt:lpstr>
      <vt:lpstr>Blob Storage</vt:lpstr>
      <vt:lpstr>Three types of Blob Storage</vt:lpstr>
      <vt:lpstr>Storage Access Tiers Organize your data based on attributes like frequency of access and planned retention period.</vt:lpstr>
      <vt:lpstr>Storage Access Tiers </vt:lpstr>
      <vt:lpstr>Storage Access Tiers </vt:lpstr>
      <vt:lpstr>Azure Table Storage A NoSQL key-value store</vt:lpstr>
      <vt:lpstr>Azure Table Storage </vt:lpstr>
      <vt:lpstr>Azure Queue Storage Message queuing service to store large numbers of messages.</vt:lpstr>
      <vt:lpstr>Azure Queue Storage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AZ-900 Microsoft Azure Fundamentals</dc:title>
  <dc:creator>Pooja Sharma</dc:creator>
  <cp:lastModifiedBy>Pooja Sharma</cp:lastModifiedBy>
  <cp:revision>1</cp:revision>
  <dcterms:created xsi:type="dcterms:W3CDTF">2023-03-19T17:25:16Z</dcterms:created>
  <dcterms:modified xsi:type="dcterms:W3CDTF">2023-03-20T07:52:38Z</dcterms:modified>
</cp:coreProperties>
</file>